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768" r:id="rId1"/>
  </p:sldMasterIdLst>
  <p:notesMasterIdLst>
    <p:notesMasterId r:id="rId24"/>
  </p:notesMasterIdLst>
  <p:sldIdLst>
    <p:sldId id="259" r:id="rId2"/>
    <p:sldId id="300" r:id="rId3"/>
    <p:sldId id="305" r:id="rId4"/>
    <p:sldId id="306" r:id="rId5"/>
    <p:sldId id="307" r:id="rId6"/>
    <p:sldId id="302" r:id="rId7"/>
    <p:sldId id="301" r:id="rId8"/>
    <p:sldId id="261" r:id="rId9"/>
    <p:sldId id="275" r:id="rId10"/>
    <p:sldId id="303" r:id="rId11"/>
    <p:sldId id="304" r:id="rId12"/>
    <p:sldId id="263" r:id="rId13"/>
    <p:sldId id="265" r:id="rId14"/>
    <p:sldId id="266" r:id="rId15"/>
    <p:sldId id="268" r:id="rId16"/>
    <p:sldId id="278" r:id="rId17"/>
    <p:sldId id="279" r:id="rId18"/>
    <p:sldId id="280" r:id="rId19"/>
    <p:sldId id="297" r:id="rId20"/>
    <p:sldId id="288" r:id="rId21"/>
    <p:sldId id="289" r:id="rId22"/>
    <p:sldId id="290" r:id="rId23"/>
  </p:sldIdLst>
  <p:sldSz cx="9144000" cy="6858000" type="screen4x3"/>
  <p:notesSz cx="6858000" cy="9144000"/>
  <p:custDataLst>
    <p:tags r:id="rId25"/>
  </p:custData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56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gs" Target="tags/tag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04E66E1-F96C-46A8-B378-BE4324398BC6}" type="datetimeFigureOut">
              <a:rPr lang="ru-RU" smtClean="0"/>
              <a:pPr/>
              <a:t>08.12.2021</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ED1218B-1F78-4DD2-9858-A93B923068CE}" type="slidenum">
              <a:rPr lang="ru-RU" smtClean="0"/>
              <a:pPr/>
              <a:t>‹#›</a:t>
            </a:fld>
            <a:endParaRPr lang="ru-RU"/>
          </a:p>
        </p:txBody>
      </p:sp>
    </p:spTree>
    <p:extLst>
      <p:ext uri="{BB962C8B-B14F-4D97-AF65-F5344CB8AC3E}">
        <p14:creationId xmlns:p14="http://schemas.microsoft.com/office/powerpoint/2010/main" val="1542130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C57BF1DF-6D32-40C7-A4F7-9DD9A99DBB5B}" type="datetimeFigureOut">
              <a:rPr lang="ru-RU" smtClean="0"/>
              <a:pPr/>
              <a:t>08.12.2021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10B3D3E-2057-4CC7-B1E9-2AAA264B785E}" type="slidenum">
              <a:rPr lang="ru-RU" smtClean="0"/>
              <a:pPr/>
              <a:t>‹#›</a:t>
            </a:fld>
            <a:endParaRPr lang="ru-RU"/>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ru-RU"/>
              <a:t>Образец заголовка</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4" name="Date Placeholder 3"/>
          <p:cNvSpPr>
            <a:spLocks noGrp="1"/>
          </p:cNvSpPr>
          <p:nvPr>
            <p:ph type="dt" sz="half" idx="10"/>
          </p:nvPr>
        </p:nvSpPr>
        <p:spPr/>
        <p:txBody>
          <a:bodyPr/>
          <a:lstStyle/>
          <a:p>
            <a:fld id="{C57BF1DF-6D32-40C7-A4F7-9DD9A99DBB5B}" type="datetimeFigureOut">
              <a:rPr lang="ru-RU" smtClean="0"/>
              <a:pPr/>
              <a:t>08.12.2021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10B3D3E-2057-4CC7-B1E9-2AAA264B785E}"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ru-RU"/>
              <a:t>Образец заголовка</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57BF1DF-6D32-40C7-A4F7-9DD9A99DBB5B}" type="datetimeFigureOut">
              <a:rPr lang="ru-RU" smtClean="0"/>
              <a:pPr/>
              <a:t>08.12.2021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10B3D3E-2057-4CC7-B1E9-2AAA264B785E}"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C57BF1DF-6D32-40C7-A4F7-9DD9A99DBB5B}" type="datetimeFigureOut">
              <a:rPr lang="ru-RU" smtClean="0"/>
              <a:pPr/>
              <a:t>08.12.2021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10B3D3E-2057-4CC7-B1E9-2AAA264B785E}" type="slidenum">
              <a:rPr lang="ru-RU" smtClean="0"/>
              <a:pPr/>
              <a:t>‹#›</a:t>
            </a:fld>
            <a:endParaRPr lang="ru-RU"/>
          </a:p>
        </p:txBody>
      </p:sp>
      <p:sp>
        <p:nvSpPr>
          <p:cNvPr id="8" name="Title 7"/>
          <p:cNvSpPr>
            <a:spLocks noGrp="1"/>
          </p:cNvSpPr>
          <p:nvPr>
            <p:ph type="title"/>
          </p:nvPr>
        </p:nvSpPr>
        <p:spPr/>
        <p:txBody>
          <a:bodyPr/>
          <a:lstStyle/>
          <a:p>
            <a:r>
              <a:rPr lang="ru-RU"/>
              <a:t>Образец заголовка</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ru-RU"/>
              <a:t>Образец заголовка</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C57BF1DF-6D32-40C7-A4F7-9DD9A99DBB5B}" type="datetimeFigureOut">
              <a:rPr lang="ru-RU" smtClean="0"/>
              <a:pPr/>
              <a:t>08.12.2021</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10B3D3E-2057-4CC7-B1E9-2AAA264B785E}"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C57BF1DF-6D32-40C7-A4F7-9DD9A99DBB5B}" type="datetimeFigureOut">
              <a:rPr lang="ru-RU" smtClean="0"/>
              <a:pPr/>
              <a:t>08.12.2021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10B3D3E-2057-4CC7-B1E9-2AAA264B785E}" type="slidenum">
              <a:rPr lang="ru-RU" smtClean="0"/>
              <a:pPr/>
              <a:t>‹#›</a:t>
            </a:fld>
            <a:endParaRPr lang="ru-RU"/>
          </a:p>
        </p:txBody>
      </p:sp>
      <p:sp>
        <p:nvSpPr>
          <p:cNvPr id="8" name="Title 7"/>
          <p:cNvSpPr>
            <a:spLocks noGrp="1"/>
          </p:cNvSpPr>
          <p:nvPr>
            <p:ph type="title"/>
          </p:nvPr>
        </p:nvSpPr>
        <p:spPr/>
        <p:txBody>
          <a:bodyPr/>
          <a:lstStyle/>
          <a:p>
            <a:r>
              <a:rPr lang="ru-RU"/>
              <a:t>Образец заголовка</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ru-RU"/>
              <a:t>Образец текста</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C57BF1DF-6D32-40C7-A4F7-9DD9A99DBB5B}" type="datetimeFigureOut">
              <a:rPr lang="ru-RU" smtClean="0"/>
              <a:pPr/>
              <a:t>08.12.2021</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C10B3D3E-2057-4CC7-B1E9-2AAA264B785E}" type="slidenum">
              <a:rPr lang="ru-RU" smtClean="0"/>
              <a:pPr/>
              <a:t>‹#›</a:t>
            </a:fld>
            <a:endParaRPr lang="ru-RU"/>
          </a:p>
        </p:txBody>
      </p:sp>
      <p:sp>
        <p:nvSpPr>
          <p:cNvPr id="10" name="Title 9"/>
          <p:cNvSpPr>
            <a:spLocks noGrp="1"/>
          </p:cNvSpPr>
          <p:nvPr>
            <p:ph type="title"/>
          </p:nvPr>
        </p:nvSpPr>
        <p:spPr/>
        <p:txBody>
          <a:bodyPr/>
          <a:lstStyle/>
          <a:p>
            <a:r>
              <a:rPr lang="ru-RU"/>
              <a:t>Образец заголовка</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C57BF1DF-6D32-40C7-A4F7-9DD9A99DBB5B}" type="datetimeFigureOut">
              <a:rPr lang="ru-RU" smtClean="0"/>
              <a:pPr/>
              <a:t>08.12.2021</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C10B3D3E-2057-4CC7-B1E9-2AAA264B785E}"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7BF1DF-6D32-40C7-A4F7-9DD9A99DBB5B}" type="datetimeFigureOut">
              <a:rPr lang="ru-RU" smtClean="0"/>
              <a:pPr/>
              <a:t>08.12.2021</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C10B3D3E-2057-4CC7-B1E9-2AAA264B785E}"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ru-RU"/>
              <a:t>Образец заголовка</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C57BF1DF-6D32-40C7-A4F7-9DD9A99DBB5B}" type="datetimeFigureOut">
              <a:rPr lang="ru-RU" smtClean="0"/>
              <a:pPr/>
              <a:t>08.12.2021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10B3D3E-2057-4CC7-B1E9-2AAA264B785E}"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a:t>Вставка рисунка</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C57BF1DF-6D32-40C7-A4F7-9DD9A99DBB5B}" type="datetimeFigureOut">
              <a:rPr lang="ru-RU" smtClean="0"/>
              <a:pPr/>
              <a:t>08.12.2021</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10B3D3E-2057-4CC7-B1E9-2AAA264B785E}" type="slidenum">
              <a:rPr lang="ru-RU" smtClean="0"/>
              <a:pPr/>
              <a:t>‹#›</a:t>
            </a:fld>
            <a:endParaRPr lang="ru-RU"/>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ru-RU"/>
              <a:t>Образец заголовка</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ru-RU" dirty="0"/>
              <a:t>Образец заголовка</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ru-RU" dirty="0"/>
              <a:t> Образец текста</a:t>
            </a:r>
          </a:p>
          <a:p>
            <a:pPr lvl="1"/>
            <a:r>
              <a:rPr lang="ru-RU" dirty="0"/>
              <a:t> Второй уровень</a:t>
            </a:r>
          </a:p>
          <a:p>
            <a:pPr lvl="2"/>
            <a:r>
              <a:rPr lang="ru-RU" dirty="0"/>
              <a:t> Третий уровень</a:t>
            </a:r>
          </a:p>
          <a:p>
            <a:pPr lvl="3"/>
            <a:r>
              <a:rPr lang="ru-RU" dirty="0"/>
              <a:t> Четвертый уровень</a:t>
            </a:r>
          </a:p>
          <a:p>
            <a:pPr lvl="4"/>
            <a:r>
              <a:rPr lang="ru-RU" dirty="0"/>
              <a:t> Пятый уровень</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C57BF1DF-6D32-40C7-A4F7-9DD9A99DBB5B}" type="datetimeFigureOut">
              <a:rPr lang="ru-RU" smtClean="0"/>
              <a:pPr/>
              <a:t>08.12.2021</a:t>
            </a:fld>
            <a:endParaRPr lang="ru-RU"/>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ru-RU"/>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C10B3D3E-2057-4CC7-B1E9-2AAA264B785E}"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marL="0" indent="0" algn="r" defTabSz="914400" rtl="0" eaLnBrk="1" latinLnBrk="0" hangingPunct="1">
        <a:spcBef>
          <a:spcPct val="0"/>
        </a:spcBef>
        <a:buClr>
          <a:schemeClr val="accent6">
            <a:lumMod val="75000"/>
          </a:schemeClr>
        </a:buClr>
        <a:buSzPct val="128000"/>
        <a:buFont typeface="Georgia" pitchFamily="18" charset="0"/>
        <a:buNone/>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Courier New" pitchFamily="49" charset="0"/>
        <a:buChar char="o"/>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Courier New" pitchFamily="49" charset="0"/>
        <a:buChar char="o"/>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Courier New" pitchFamily="49" charset="0"/>
        <a:buChar char="o"/>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Courier New" pitchFamily="49" charset="0"/>
        <a:buChar char="o"/>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Courier New" pitchFamily="49" charset="0"/>
        <a:buChar char="o"/>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1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7.xml"/><Relationship Id="rId5" Type="http://schemas.openxmlformats.org/officeDocument/2006/relationships/image" Target="../media/image10.jpeg"/><Relationship Id="rId4" Type="http://schemas.openxmlformats.org/officeDocument/2006/relationships/image" Target="../media/image9.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538518284"/>
              </p:ext>
            </p:extLst>
          </p:nvPr>
        </p:nvGraphicFramePr>
        <p:xfrm>
          <a:off x="719063" y="4149080"/>
          <a:ext cx="8389441" cy="3901349"/>
        </p:xfrm>
        <a:graphic>
          <a:graphicData uri="http://schemas.openxmlformats.org/drawingml/2006/table">
            <a:tbl>
              <a:tblPr/>
              <a:tblGrid>
                <a:gridCol w="2665627">
                  <a:extLst>
                    <a:ext uri="{9D8B030D-6E8A-4147-A177-3AD203B41FA5}">
                      <a16:colId xmlns:a16="http://schemas.microsoft.com/office/drawing/2014/main" val="20000"/>
                    </a:ext>
                  </a:extLst>
                </a:gridCol>
                <a:gridCol w="1942886">
                  <a:extLst>
                    <a:ext uri="{9D8B030D-6E8A-4147-A177-3AD203B41FA5}">
                      <a16:colId xmlns:a16="http://schemas.microsoft.com/office/drawing/2014/main" val="20001"/>
                    </a:ext>
                  </a:extLst>
                </a:gridCol>
                <a:gridCol w="3780928">
                  <a:extLst>
                    <a:ext uri="{9D8B030D-6E8A-4147-A177-3AD203B41FA5}">
                      <a16:colId xmlns:a16="http://schemas.microsoft.com/office/drawing/2014/main" val="20002"/>
                    </a:ext>
                  </a:extLst>
                </a:gridCol>
              </a:tblGrid>
              <a:tr h="1182988">
                <a:tc rowSpan="2">
                  <a:txBody>
                    <a:bodyPr/>
                    <a:lstStyle/>
                    <a:p>
                      <a:pPr>
                        <a:lnSpc>
                          <a:spcPct val="150000"/>
                        </a:lnSpc>
                        <a:spcAft>
                          <a:spcPts val="0"/>
                        </a:spcAft>
                      </a:pPr>
                      <a:endParaRPr lang="ru-RU" sz="1000" dirty="0">
                        <a:latin typeface="Times New Roman"/>
                        <a:ea typeface="Times New Roman"/>
                        <a:cs typeface="Times New Roman"/>
                      </a:endParaRPr>
                    </a:p>
                    <a:p>
                      <a:pPr>
                        <a:lnSpc>
                          <a:spcPct val="150000"/>
                        </a:lnSpc>
                        <a:spcAft>
                          <a:spcPts val="0"/>
                        </a:spcAft>
                      </a:pPr>
                      <a:endParaRPr lang="ru-RU" sz="1000" dirty="0">
                        <a:latin typeface="Times New Roman"/>
                        <a:ea typeface="Times New Roman"/>
                        <a:cs typeface="Times New Roman"/>
                      </a:endParaRPr>
                    </a:p>
                    <a:p>
                      <a:pPr>
                        <a:lnSpc>
                          <a:spcPct val="150000"/>
                        </a:lnSpc>
                        <a:spcAft>
                          <a:spcPts val="0"/>
                        </a:spcAft>
                      </a:pPr>
                      <a:endParaRPr lang="ru-RU" sz="1000" dirty="0">
                        <a:latin typeface="Times New Roman"/>
                        <a:ea typeface="Times New Roman"/>
                        <a:cs typeface="Times New Roman"/>
                      </a:endParaRPr>
                    </a:p>
                    <a:p>
                      <a:pPr>
                        <a:lnSpc>
                          <a:spcPct val="150000"/>
                        </a:lnSpc>
                        <a:spcAft>
                          <a:spcPts val="0"/>
                        </a:spcAft>
                      </a:pPr>
                      <a:endParaRPr lang="ru-RU" sz="1000" dirty="0">
                        <a:latin typeface="Times New Roman"/>
                        <a:ea typeface="Times New Roman"/>
                        <a:cs typeface="Times New Roman"/>
                      </a:endParaRPr>
                    </a:p>
                  </a:txBody>
                  <a:tcPr marL="50683" marR="50683" marT="0" marB="0">
                    <a:lnL>
                      <a:noFill/>
                    </a:lnL>
                    <a:lnR>
                      <a:noFill/>
                    </a:lnR>
                    <a:lnT>
                      <a:noFill/>
                    </a:lnT>
                    <a:lnB>
                      <a:noFill/>
                    </a:lnB>
                  </a:tcPr>
                </a:tc>
                <a:tc>
                  <a:txBody>
                    <a:bodyPr/>
                    <a:lstStyle/>
                    <a:p>
                      <a:pPr>
                        <a:lnSpc>
                          <a:spcPct val="150000"/>
                        </a:lnSpc>
                        <a:spcAft>
                          <a:spcPts val="0"/>
                        </a:spcAft>
                      </a:pPr>
                      <a:endParaRPr lang="ru-RU" sz="800" dirty="0">
                        <a:latin typeface="Calibri"/>
                        <a:ea typeface="Times New Roman"/>
                        <a:cs typeface="Times New Roman"/>
                      </a:endParaRPr>
                    </a:p>
                  </a:txBody>
                  <a:tcPr marL="50683" marR="50683" marT="0" marB="0">
                    <a:lnL>
                      <a:noFill/>
                    </a:lnL>
                    <a:lnR>
                      <a:noFill/>
                    </a:lnR>
                    <a:lnT>
                      <a:noFill/>
                    </a:lnT>
                    <a:lnB>
                      <a:noFill/>
                    </a:lnB>
                  </a:tcPr>
                </a:tc>
                <a:tc>
                  <a:txBody>
                    <a:bodyPr/>
                    <a:lstStyle/>
                    <a:p>
                      <a:pPr algn="r">
                        <a:spcBef>
                          <a:spcPts val="0"/>
                        </a:spcBef>
                      </a:pPr>
                      <a:endParaRPr lang="ru-RU" sz="1700" dirty="0">
                        <a:solidFill>
                          <a:schemeClr val="tx1"/>
                        </a:solidFill>
                        <a:latin typeface="Times New Roman" pitchFamily="18" charset="0"/>
                        <a:cs typeface="Times New Roman" pitchFamily="18" charset="0"/>
                      </a:endParaRPr>
                    </a:p>
                    <a:p>
                      <a:pPr algn="r">
                        <a:spcBef>
                          <a:spcPts val="0"/>
                        </a:spcBef>
                      </a:pPr>
                      <a:r>
                        <a:rPr lang="ru-RU" sz="1700" dirty="0">
                          <a:solidFill>
                            <a:schemeClr val="tx1"/>
                          </a:solidFill>
                          <a:latin typeface="Times New Roman" pitchFamily="18" charset="0"/>
                          <a:cs typeface="Times New Roman" pitchFamily="18" charset="0"/>
                        </a:rPr>
                        <a:t>Выполнил: </a:t>
                      </a:r>
                    </a:p>
                    <a:p>
                      <a:pPr algn="r">
                        <a:spcBef>
                          <a:spcPts val="0"/>
                        </a:spcBef>
                      </a:pPr>
                      <a:r>
                        <a:rPr lang="ru-RU" sz="1700" dirty="0">
                          <a:solidFill>
                            <a:schemeClr val="tx1"/>
                          </a:solidFill>
                          <a:latin typeface="Times New Roman" pitchFamily="18" charset="0"/>
                          <a:cs typeface="Times New Roman" pitchFamily="18" charset="0"/>
                        </a:rPr>
                        <a:t>Воспитатель высшей квалификационной категории</a:t>
                      </a:r>
                    </a:p>
                    <a:p>
                      <a:pPr algn="r">
                        <a:spcBef>
                          <a:spcPts val="0"/>
                        </a:spcBef>
                      </a:pPr>
                      <a:r>
                        <a:rPr lang="ru-RU" sz="1700" b="1" dirty="0">
                          <a:solidFill>
                            <a:schemeClr val="tx1"/>
                          </a:solidFill>
                          <a:latin typeface="Times New Roman" pitchFamily="18" charset="0"/>
                          <a:cs typeface="Times New Roman" pitchFamily="18" charset="0"/>
                        </a:rPr>
                        <a:t>Ганеева Ольга Николаевна</a:t>
                      </a:r>
                    </a:p>
                  </a:txBody>
                  <a:tcPr marL="50683" marR="50683" marT="0" marB="0">
                    <a:lnL>
                      <a:noFill/>
                    </a:lnL>
                    <a:lnR>
                      <a:noFill/>
                    </a:lnR>
                    <a:lnT>
                      <a:noFill/>
                    </a:lnT>
                    <a:lnB>
                      <a:noFill/>
                    </a:lnB>
                  </a:tcPr>
                </a:tc>
                <a:extLst>
                  <a:ext uri="{0D108BD9-81ED-4DB2-BD59-A6C34878D82A}">
                    <a16:rowId xmlns:a16="http://schemas.microsoft.com/office/drawing/2014/main" val="10000"/>
                  </a:ext>
                </a:extLst>
              </a:tr>
              <a:tr h="2605949">
                <a:tc vMerge="1">
                  <a:txBody>
                    <a:bodyPr/>
                    <a:lstStyle/>
                    <a:p>
                      <a:endParaRPr lang="ru-RU"/>
                    </a:p>
                  </a:txBody>
                  <a:tcPr/>
                </a:tc>
                <a:tc>
                  <a:txBody>
                    <a:bodyPr/>
                    <a:lstStyle/>
                    <a:p>
                      <a:pPr>
                        <a:lnSpc>
                          <a:spcPct val="150000"/>
                        </a:lnSpc>
                        <a:spcAft>
                          <a:spcPts val="0"/>
                        </a:spcAft>
                      </a:pPr>
                      <a:endParaRPr lang="ru-RU" sz="800" dirty="0">
                        <a:latin typeface="Calibri"/>
                        <a:ea typeface="Times New Roman"/>
                        <a:cs typeface="Times New Roman"/>
                      </a:endParaRPr>
                    </a:p>
                    <a:p>
                      <a:pPr marL="0" marR="0" lvl="0" indent="0" algn="ctr" defTabSz="914400" rtl="0" eaLnBrk="1" fontAlgn="auto" latinLnBrk="0" hangingPunct="1">
                        <a:lnSpc>
                          <a:spcPct val="150000"/>
                        </a:lnSpc>
                        <a:spcBef>
                          <a:spcPts val="0"/>
                        </a:spcBef>
                        <a:spcAft>
                          <a:spcPts val="0"/>
                        </a:spcAft>
                        <a:buClrTx/>
                        <a:buSzTx/>
                        <a:buFontTx/>
                        <a:buNone/>
                        <a:tabLst/>
                        <a:defRPr/>
                      </a:pPr>
                      <a:endParaRPr kumimoji="0" lang="ru-RU" sz="800" b="0" i="0" u="none" strike="noStrike" cap="none" normalizeH="0" baseline="0" dirty="0">
                        <a:ln>
                          <a:noFill/>
                        </a:ln>
                        <a:solidFill>
                          <a:schemeClr val="tx1"/>
                        </a:solidFill>
                        <a:effectLst/>
                        <a:latin typeface="Calibri"/>
                        <a:ea typeface="Times New Roman" pitchFamily="18" charset="0"/>
                        <a:cs typeface="Times New Roman"/>
                      </a:endParaRP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ru-RU" sz="1800" b="0" i="0" u="none" strike="noStrike" kern="1200" cap="none" spc="0" normalizeH="0" baseline="0" noProof="0" dirty="0">
                          <a:ln>
                            <a:noFill/>
                          </a:ln>
                          <a:solidFill>
                            <a:sysClr val="windowText" lastClr="000000"/>
                          </a:solidFill>
                          <a:effectLst/>
                          <a:uLnTx/>
                          <a:uFillTx/>
                          <a:latin typeface="Times New Roman" pitchFamily="18" charset="0"/>
                          <a:ea typeface="+mn-ea"/>
                          <a:cs typeface="Times New Roman" pitchFamily="18" charset="0"/>
                        </a:rPr>
                        <a:t>Тюмень 2021 г.</a:t>
                      </a:r>
                      <a:endParaRPr lang="ru-RU" sz="800" dirty="0">
                        <a:latin typeface="Calibri"/>
                        <a:ea typeface="Times New Roman"/>
                        <a:cs typeface="Times New Roman"/>
                      </a:endParaRPr>
                    </a:p>
                  </a:txBody>
                  <a:tcPr marL="50683" marR="50683" marT="0" marB="0">
                    <a:lnL>
                      <a:noFill/>
                    </a:lnL>
                    <a:lnR>
                      <a:noFill/>
                    </a:lnR>
                    <a:lnT>
                      <a:noFill/>
                    </a:lnT>
                    <a:lnB>
                      <a:noFill/>
                    </a:lnB>
                  </a:tcPr>
                </a:tc>
                <a:tc>
                  <a:txBody>
                    <a:bodyPr/>
                    <a:lstStyle/>
                    <a:p>
                      <a:pPr algn="r">
                        <a:spcBef>
                          <a:spcPts val="0"/>
                        </a:spcBef>
                      </a:pPr>
                      <a:endParaRPr lang="ru-RU" sz="1700" dirty="0">
                        <a:latin typeface="Times New Roman" pitchFamily="18" charset="0"/>
                        <a:ea typeface="Times New Roman"/>
                        <a:cs typeface="Times New Roman" pitchFamily="18" charset="0"/>
                      </a:endParaRPr>
                    </a:p>
                  </a:txBody>
                  <a:tcPr marL="50683" marR="50683" marT="0" marB="0">
                    <a:lnL>
                      <a:noFill/>
                    </a:lnL>
                    <a:lnR>
                      <a:noFill/>
                    </a:lnR>
                    <a:lnT>
                      <a:noFill/>
                    </a:lnT>
                    <a:lnB>
                      <a:noFill/>
                    </a:lnB>
                  </a:tcPr>
                </a:tc>
                <a:extLst>
                  <a:ext uri="{0D108BD9-81ED-4DB2-BD59-A6C34878D82A}">
                    <a16:rowId xmlns:a16="http://schemas.microsoft.com/office/drawing/2014/main" val="10001"/>
                  </a:ext>
                </a:extLst>
              </a:tr>
            </a:tbl>
          </a:graphicData>
        </a:graphic>
      </p:graphicFrame>
      <p:sp>
        <p:nvSpPr>
          <p:cNvPr id="1025" name="Rectangle 1"/>
          <p:cNvSpPr>
            <a:spLocks noChangeArrowheads="1"/>
          </p:cNvSpPr>
          <p:nvPr/>
        </p:nvSpPr>
        <p:spPr bwMode="auto">
          <a:xfrm>
            <a:off x="0" y="-994845"/>
            <a:ext cx="9395489" cy="512448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65100" algn="ctr" defTabSz="914400" rtl="0" eaLnBrk="1" fontAlgn="base" latinLnBrk="0" hangingPunct="1">
              <a:lnSpc>
                <a:spcPct val="100000"/>
              </a:lnSpc>
              <a:spcBef>
                <a:spcPct val="0"/>
              </a:spcBef>
              <a:spcAft>
                <a:spcPct val="0"/>
              </a:spcAft>
              <a:buClrTx/>
              <a:buSzTx/>
              <a:buFontTx/>
              <a:buNone/>
              <a:tabLst>
                <a:tab pos="630238" algn="l"/>
                <a:tab pos="809625" algn="l"/>
              </a:tabLst>
            </a:pPr>
            <a:endParaRPr kumimoji="0" lang="ru-RU" sz="1300" b="0" i="0" u="none" strike="noStrike" cap="none" normalizeH="0" baseline="0" dirty="0">
              <a:ln>
                <a:noFill/>
              </a:ln>
              <a:solidFill>
                <a:schemeClr val="tx1"/>
              </a:solidFill>
              <a:effectLst/>
              <a:latin typeface="Arial" pitchFamily="34" charset="0"/>
              <a:ea typeface="Times New Roman" pitchFamily="18" charset="0"/>
            </a:endParaRPr>
          </a:p>
          <a:p>
            <a:pPr marL="0" marR="0" lvl="0" indent="165100" algn="ctr" defTabSz="914400" rtl="0" eaLnBrk="1" fontAlgn="base" latinLnBrk="0" hangingPunct="1">
              <a:lnSpc>
                <a:spcPct val="100000"/>
              </a:lnSpc>
              <a:spcBef>
                <a:spcPct val="0"/>
              </a:spcBef>
              <a:spcAft>
                <a:spcPct val="0"/>
              </a:spcAft>
              <a:buClrTx/>
              <a:buSzTx/>
              <a:buFontTx/>
              <a:buNone/>
              <a:tabLst>
                <a:tab pos="630238" algn="l"/>
                <a:tab pos="809625" algn="l"/>
              </a:tabLst>
            </a:pPr>
            <a:endParaRPr lang="ru-RU" sz="1300" dirty="0">
              <a:latin typeface="Arial" pitchFamily="34" charset="0"/>
              <a:ea typeface="Times New Roman" pitchFamily="18" charset="0"/>
            </a:endParaRPr>
          </a:p>
          <a:p>
            <a:pPr marL="0" marR="0" lvl="0" indent="165100" algn="ctr" defTabSz="914400" rtl="0" eaLnBrk="1" fontAlgn="base" latinLnBrk="0" hangingPunct="1">
              <a:lnSpc>
                <a:spcPct val="100000"/>
              </a:lnSpc>
              <a:spcBef>
                <a:spcPct val="0"/>
              </a:spcBef>
              <a:spcAft>
                <a:spcPct val="0"/>
              </a:spcAft>
              <a:buClrTx/>
              <a:buSzTx/>
              <a:buFontTx/>
              <a:buNone/>
              <a:tabLst>
                <a:tab pos="630238" algn="l"/>
                <a:tab pos="809625" algn="l"/>
              </a:tabLst>
            </a:pPr>
            <a:endParaRPr kumimoji="0" lang="ru-RU" sz="1300" b="0" i="0" u="none" strike="noStrike" cap="none" normalizeH="0" baseline="0" dirty="0">
              <a:ln>
                <a:noFill/>
              </a:ln>
              <a:solidFill>
                <a:schemeClr val="tx1"/>
              </a:solidFill>
              <a:effectLst/>
              <a:latin typeface="Arial" pitchFamily="34" charset="0"/>
              <a:ea typeface="Times New Roman" pitchFamily="18" charset="0"/>
            </a:endParaRPr>
          </a:p>
          <a:p>
            <a:pPr marL="0" marR="0" lvl="0" indent="165100" algn="ctr" defTabSz="914400" rtl="0" eaLnBrk="1" fontAlgn="base" latinLnBrk="0" hangingPunct="1">
              <a:lnSpc>
                <a:spcPct val="100000"/>
              </a:lnSpc>
              <a:spcBef>
                <a:spcPct val="0"/>
              </a:spcBef>
              <a:spcAft>
                <a:spcPct val="0"/>
              </a:spcAft>
              <a:buClrTx/>
              <a:buSzTx/>
              <a:buFontTx/>
              <a:buNone/>
              <a:tabLst>
                <a:tab pos="630238" algn="l"/>
                <a:tab pos="809625" algn="l"/>
              </a:tabLst>
            </a:pPr>
            <a:endParaRPr lang="ru-RU" sz="1300" dirty="0">
              <a:latin typeface="Arial" pitchFamily="34" charset="0"/>
              <a:ea typeface="Times New Roman" pitchFamily="18" charset="0"/>
            </a:endParaRPr>
          </a:p>
          <a:p>
            <a:pPr marL="0" marR="0" lvl="0" indent="165100" algn="ctr" defTabSz="914400" rtl="0" eaLnBrk="1" fontAlgn="base" latinLnBrk="0" hangingPunct="1">
              <a:lnSpc>
                <a:spcPct val="100000"/>
              </a:lnSpc>
              <a:spcBef>
                <a:spcPct val="0"/>
              </a:spcBef>
              <a:spcAft>
                <a:spcPct val="0"/>
              </a:spcAft>
              <a:buClrTx/>
              <a:buSzTx/>
              <a:buFontTx/>
              <a:buNone/>
              <a:tabLst>
                <a:tab pos="630238" algn="l"/>
                <a:tab pos="809625" algn="l"/>
              </a:tabLst>
            </a:pPr>
            <a:endParaRPr kumimoji="0" lang="ru-RU" sz="1300" b="0" i="0" u="none" strike="noStrike" cap="none" normalizeH="0" baseline="0" dirty="0">
              <a:ln>
                <a:noFill/>
              </a:ln>
              <a:solidFill>
                <a:schemeClr val="tx1"/>
              </a:solidFill>
              <a:effectLst/>
              <a:latin typeface="Arial" pitchFamily="34" charset="0"/>
              <a:ea typeface="Times New Roman" pitchFamily="18" charset="0"/>
            </a:endParaRPr>
          </a:p>
          <a:p>
            <a:pPr marL="0" marR="0" lvl="0" indent="165100" algn="ctr" defTabSz="914400" rtl="0" eaLnBrk="1" fontAlgn="base" latinLnBrk="0" hangingPunct="1">
              <a:lnSpc>
                <a:spcPct val="100000"/>
              </a:lnSpc>
              <a:spcBef>
                <a:spcPct val="0"/>
              </a:spcBef>
              <a:spcAft>
                <a:spcPct val="0"/>
              </a:spcAft>
              <a:buClrTx/>
              <a:buSzTx/>
              <a:buFontTx/>
              <a:buNone/>
              <a:tabLst>
                <a:tab pos="630238" algn="l"/>
                <a:tab pos="809625" algn="l"/>
              </a:tabLst>
            </a:pPr>
            <a:endParaRPr lang="ru-RU" sz="1300" dirty="0">
              <a:latin typeface="Arial" pitchFamily="34" charset="0"/>
              <a:ea typeface="Times New Roman" pitchFamily="18" charset="0"/>
            </a:endParaRPr>
          </a:p>
          <a:p>
            <a:pPr marL="0" marR="0" lvl="0" indent="165100" algn="ctr" defTabSz="914400" rtl="0" eaLnBrk="1" fontAlgn="base" latinLnBrk="0" hangingPunct="1">
              <a:lnSpc>
                <a:spcPct val="100000"/>
              </a:lnSpc>
              <a:spcBef>
                <a:spcPct val="0"/>
              </a:spcBef>
              <a:spcAft>
                <a:spcPct val="0"/>
              </a:spcAft>
              <a:buClrTx/>
              <a:buSzTx/>
              <a:buFontTx/>
              <a:buNone/>
              <a:tabLst>
                <a:tab pos="630238" algn="l"/>
                <a:tab pos="809625" algn="l"/>
              </a:tabLst>
            </a:pPr>
            <a:endParaRPr kumimoji="0" lang="ru-RU" sz="1300" b="0" i="0" u="none" strike="noStrike" cap="none" normalizeH="0" baseline="0" dirty="0">
              <a:ln>
                <a:noFill/>
              </a:ln>
              <a:solidFill>
                <a:schemeClr val="tx1"/>
              </a:solidFill>
              <a:effectLst/>
              <a:latin typeface="Arial" pitchFamily="34" charset="0"/>
              <a:ea typeface="Times New Roman" pitchFamily="18" charset="0"/>
            </a:endParaRPr>
          </a:p>
          <a:p>
            <a:pPr algn="ctr">
              <a:spcBef>
                <a:spcPct val="0"/>
              </a:spcBef>
              <a:defRPr/>
            </a:pPr>
            <a:r>
              <a:rPr lang="ru-RU" sz="1600" dirty="0">
                <a:solidFill>
                  <a:prstClr val="black"/>
                </a:solidFill>
                <a:latin typeface="Times New Roman" panose="02020603050405020304" pitchFamily="18" charset="0"/>
                <a:cs typeface="Times New Roman" panose="02020603050405020304" pitchFamily="18" charset="0"/>
              </a:rPr>
              <a:t>МУНИЦИПАЛЬНОЕ АВТОНОМНОЕ ДОШКОЛЬНОЕ</a:t>
            </a:r>
          </a:p>
          <a:p>
            <a:pPr algn="ctr">
              <a:spcBef>
                <a:spcPct val="0"/>
              </a:spcBef>
              <a:defRPr/>
            </a:pPr>
            <a:r>
              <a:rPr lang="ru-RU" sz="1600" dirty="0">
                <a:solidFill>
                  <a:prstClr val="black"/>
                </a:solidFill>
                <a:latin typeface="Times New Roman" panose="02020603050405020304" pitchFamily="18" charset="0"/>
                <a:cs typeface="Times New Roman" panose="02020603050405020304" pitchFamily="18" charset="0"/>
              </a:rPr>
              <a:t>ОБРАЗОВАТЕЛЬНОЕ УЧРЕЖДЕНИЕ</a:t>
            </a:r>
          </a:p>
          <a:p>
            <a:pPr algn="ctr">
              <a:spcBef>
                <a:spcPct val="0"/>
              </a:spcBef>
              <a:defRPr/>
            </a:pPr>
            <a:r>
              <a:rPr lang="ru-RU" sz="1600" dirty="0">
                <a:solidFill>
                  <a:prstClr val="black"/>
                </a:solidFill>
                <a:latin typeface="Times New Roman" panose="02020603050405020304" pitchFamily="18" charset="0"/>
                <a:cs typeface="Times New Roman" panose="02020603050405020304" pitchFamily="18" charset="0"/>
              </a:rPr>
              <a:t>ДЕТСКИЙ САД №151</a:t>
            </a:r>
          </a:p>
          <a:p>
            <a:pPr marL="0" marR="0" lvl="0" indent="165100" algn="ctr" defTabSz="914400" rtl="0" eaLnBrk="0" fontAlgn="base" latinLnBrk="0" hangingPunct="0">
              <a:lnSpc>
                <a:spcPct val="100000"/>
              </a:lnSpc>
              <a:spcBef>
                <a:spcPct val="0"/>
              </a:spcBef>
              <a:spcAft>
                <a:spcPct val="0"/>
              </a:spcAft>
              <a:buClrTx/>
              <a:buSzTx/>
              <a:buFontTx/>
              <a:buNone/>
              <a:tabLst>
                <a:tab pos="630238" algn="l"/>
                <a:tab pos="809625" algn="l"/>
              </a:tabLst>
            </a:pPr>
            <a:endParaRPr lang="ru-RU" sz="1600" dirty="0">
              <a:latin typeface="Times New Roman" pitchFamily="18" charset="0"/>
              <a:cs typeface="Times New Roman" pitchFamily="18" charset="0"/>
            </a:endParaRPr>
          </a:p>
          <a:p>
            <a:pPr marL="0" marR="0" lvl="0" indent="165100" algn="ctr" defTabSz="914400" rtl="0" eaLnBrk="0" fontAlgn="base" latinLnBrk="0" hangingPunct="0">
              <a:lnSpc>
                <a:spcPct val="100000"/>
              </a:lnSpc>
              <a:spcBef>
                <a:spcPct val="0"/>
              </a:spcBef>
              <a:spcAft>
                <a:spcPct val="0"/>
              </a:spcAft>
              <a:buClrTx/>
              <a:buSzTx/>
              <a:buFontTx/>
              <a:buNone/>
              <a:tabLst>
                <a:tab pos="630238" algn="l"/>
                <a:tab pos="809625" algn="l"/>
              </a:tabLst>
            </a:pPr>
            <a:endParaRPr lang="ru-RU" sz="1600" dirty="0">
              <a:latin typeface="Times New Roman" pitchFamily="18" charset="0"/>
              <a:cs typeface="Times New Roman" pitchFamily="18" charset="0"/>
            </a:endParaRPr>
          </a:p>
          <a:p>
            <a:pPr marL="0" marR="0" lvl="0" indent="165100" algn="ctr" defTabSz="914400" rtl="0" eaLnBrk="0" fontAlgn="base" latinLnBrk="0" hangingPunct="0">
              <a:lnSpc>
                <a:spcPct val="100000"/>
              </a:lnSpc>
              <a:spcBef>
                <a:spcPct val="0"/>
              </a:spcBef>
              <a:spcAft>
                <a:spcPct val="0"/>
              </a:spcAft>
              <a:buClrTx/>
              <a:buSzTx/>
              <a:buFontTx/>
              <a:buNone/>
              <a:tabLst>
                <a:tab pos="630238" algn="l"/>
                <a:tab pos="809625" algn="l"/>
              </a:tabLst>
            </a:pPr>
            <a:endParaRPr kumimoji="0" lang="ru-RU" sz="11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165100" algn="ctr" defTabSz="914400" rtl="0" eaLnBrk="0" fontAlgn="base" latinLnBrk="0" hangingPunct="0">
              <a:lnSpc>
                <a:spcPct val="100000"/>
              </a:lnSpc>
              <a:spcBef>
                <a:spcPct val="0"/>
              </a:spcBef>
              <a:spcAft>
                <a:spcPct val="0"/>
              </a:spcAft>
              <a:buClrTx/>
              <a:buSzTx/>
              <a:buFontTx/>
              <a:buNone/>
              <a:tabLst>
                <a:tab pos="630238" algn="l"/>
                <a:tab pos="809625" algn="l"/>
              </a:tabLst>
            </a:pPr>
            <a:endParaRPr kumimoji="0" lang="ru-RU" sz="11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165100" algn="ctr" defTabSz="914400" rtl="0" eaLnBrk="0" fontAlgn="base" latinLnBrk="0" hangingPunct="0">
              <a:lnSpc>
                <a:spcPct val="100000"/>
              </a:lnSpc>
              <a:spcBef>
                <a:spcPct val="0"/>
              </a:spcBef>
              <a:spcAft>
                <a:spcPct val="0"/>
              </a:spcAft>
              <a:buClrTx/>
              <a:buSzTx/>
              <a:buFontTx/>
              <a:buNone/>
              <a:tabLst>
                <a:tab pos="630238" algn="l"/>
                <a:tab pos="809625" algn="l"/>
              </a:tabLst>
            </a:pPr>
            <a:r>
              <a:rPr kumimoji="0" lang="ru-RU" sz="22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ОПЫТ РАБОТЫ</a:t>
            </a:r>
            <a:endParaRPr kumimoji="0" lang="ru-RU" sz="2200" b="0" i="0" u="none" strike="noStrike" cap="none" normalizeH="0" baseline="0" dirty="0">
              <a:ln>
                <a:noFill/>
              </a:ln>
              <a:solidFill>
                <a:schemeClr val="tx1"/>
              </a:solidFill>
              <a:effectLst/>
              <a:latin typeface="Times New Roman" pitchFamily="18" charset="0"/>
              <a:cs typeface="Times New Roman" pitchFamily="18" charset="0"/>
            </a:endParaRPr>
          </a:p>
          <a:p>
            <a:pPr indent="165100" algn="ctr" eaLnBrk="0" fontAlgn="base" hangingPunct="0">
              <a:spcBef>
                <a:spcPct val="0"/>
              </a:spcBef>
              <a:spcAft>
                <a:spcPct val="0"/>
              </a:spcAft>
              <a:tabLst>
                <a:tab pos="630238" algn="l"/>
                <a:tab pos="809625" algn="l"/>
              </a:tabLst>
            </a:pPr>
            <a:endParaRPr lang="ru-RU" sz="2400" dirty="0">
              <a:latin typeface="Times New Roman" pitchFamily="18" charset="0"/>
              <a:cs typeface="Times New Roman" pitchFamily="18" charset="0"/>
            </a:endParaRPr>
          </a:p>
          <a:p>
            <a:pPr marL="0" marR="0" lvl="0" indent="165100" algn="ctr" defTabSz="914400" rtl="0" eaLnBrk="0" fontAlgn="base" latinLnBrk="0" hangingPunct="0">
              <a:lnSpc>
                <a:spcPct val="100000"/>
              </a:lnSpc>
              <a:spcBef>
                <a:spcPct val="0"/>
              </a:spcBef>
              <a:spcAft>
                <a:spcPct val="0"/>
              </a:spcAft>
              <a:buClrTx/>
              <a:buSzTx/>
              <a:buFontTx/>
              <a:buNone/>
              <a:tabLst>
                <a:tab pos="630238" algn="l"/>
                <a:tab pos="809625" algn="l"/>
              </a:tabLst>
            </a:pPr>
            <a:r>
              <a:rPr kumimoji="0" lang="ru-RU" sz="2200"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ВЛИЯНИЕ НЕТРАДИЦИОННЫХ ТЕХНИК АППЛИКАЦИИ НА РАЗВИТИЕ МЕЛКОЙ МОТОРИКИ РУК </a:t>
            </a:r>
          </a:p>
          <a:p>
            <a:pPr marL="0" marR="0" lvl="0" indent="165100" algn="ctr" defTabSz="914400" rtl="0" eaLnBrk="0" fontAlgn="base" latinLnBrk="0" hangingPunct="0">
              <a:lnSpc>
                <a:spcPct val="100000"/>
              </a:lnSpc>
              <a:spcBef>
                <a:spcPct val="0"/>
              </a:spcBef>
              <a:spcAft>
                <a:spcPct val="0"/>
              </a:spcAft>
              <a:buClrTx/>
              <a:buSzTx/>
              <a:buFontTx/>
              <a:buNone/>
              <a:tabLst>
                <a:tab pos="630238" algn="l"/>
                <a:tab pos="809625" algn="l"/>
              </a:tabLst>
            </a:pPr>
            <a:r>
              <a:rPr kumimoji="0" lang="ru-RU" sz="2200"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У ДЕТЕЙ СТАРШЕГО ДОШКОЛЬНОГО ВОЗРАСТА</a:t>
            </a:r>
          </a:p>
          <a:p>
            <a:pPr marL="0" marR="0" lvl="0" indent="165100" algn="ctr" defTabSz="914400" rtl="0" eaLnBrk="0" fontAlgn="base" latinLnBrk="0" hangingPunct="0">
              <a:lnSpc>
                <a:spcPct val="100000"/>
              </a:lnSpc>
              <a:spcBef>
                <a:spcPct val="0"/>
              </a:spcBef>
              <a:spcAft>
                <a:spcPct val="0"/>
              </a:spcAft>
              <a:buClrTx/>
              <a:buSzTx/>
              <a:buFontTx/>
              <a:buNone/>
              <a:tabLst>
                <a:tab pos="630238" algn="l"/>
                <a:tab pos="809625" algn="l"/>
              </a:tabLst>
            </a:pPr>
            <a:endParaRPr kumimoji="0" lang="ru-RU" sz="2200" b="1" i="0" u="none" strike="noStrike" cap="none" normalizeH="0" baseline="0" dirty="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0D475D5-7DBD-46AB-B5F3-6F099879AC31}"/>
              </a:ext>
            </a:extLst>
          </p:cNvPr>
          <p:cNvSpPr txBox="1"/>
          <p:nvPr/>
        </p:nvSpPr>
        <p:spPr>
          <a:xfrm>
            <a:off x="215516" y="116632"/>
            <a:ext cx="8712968" cy="4401205"/>
          </a:xfrm>
          <a:prstGeom prst="rect">
            <a:avLst/>
          </a:prstGeom>
          <a:noFill/>
        </p:spPr>
        <p:txBody>
          <a:bodyPr wrap="square">
            <a:spAutoFit/>
          </a:bodyPr>
          <a:lstStyle/>
          <a:p>
            <a:pPr algn="ctr">
              <a:tabLst>
                <a:tab pos="2438400" algn="l"/>
              </a:tabLst>
            </a:pPr>
            <a:r>
              <a:rPr lang="ru-RU" sz="2800" b="1" dirty="0">
                <a:effectLst/>
                <a:latin typeface="Times New Roman" panose="02020603050405020304" pitchFamily="18" charset="0"/>
                <a:ea typeface="Calibri" panose="020F0502020204030204" pitchFamily="34" charset="0"/>
                <a:cs typeface="Times New Roman" panose="02020603050405020304" pitchFamily="18" charset="0"/>
              </a:rPr>
              <a:t>Развивающая предметно-пространственная среда</a:t>
            </a:r>
            <a:endParaRPr lang="ru-RU"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r>
              <a:rPr lang="ru-RU" sz="2800" b="1" dirty="0">
                <a:effectLst/>
                <a:latin typeface="Times New Roman" panose="02020603050405020304" pitchFamily="18" charset="0"/>
                <a:ea typeface="Calibri" panose="020F0502020204030204" pitchFamily="34" charset="0"/>
                <a:cs typeface="Times New Roman" panose="02020603050405020304" pitchFamily="18" charset="0"/>
              </a:rPr>
              <a:t> художественно-эстетического</a:t>
            </a:r>
            <a:endParaRPr lang="ru-RU" sz="2800"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r>
              <a:rPr lang="ru-RU" sz="2800" b="1" dirty="0">
                <a:effectLst/>
                <a:latin typeface="Times New Roman" panose="02020603050405020304" pitchFamily="18" charset="0"/>
                <a:ea typeface="Calibri" panose="020F0502020204030204" pitchFamily="34" charset="0"/>
                <a:cs typeface="Times New Roman" panose="02020603050405020304" pitchFamily="18" charset="0"/>
              </a:rPr>
              <a:t> развития и воспитания детей</a:t>
            </a:r>
          </a:p>
          <a:p>
            <a:pPr algn="ctr"/>
            <a:r>
              <a:rPr lang="ru-RU" sz="2800" dirty="0">
                <a:latin typeface="Times New Roman" panose="02020603050405020304" pitchFamily="18" charset="0"/>
                <a:ea typeface="Calibri" panose="020F0502020204030204" pitchFamily="34" charset="0"/>
                <a:cs typeface="Times New Roman" panose="02020603050405020304" pitchFamily="18" charset="0"/>
              </a:rPr>
              <a:t>отвечает всем требованиям ФГОС:</a:t>
            </a:r>
            <a:endParaRPr lang="ru-RU" sz="28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indent="-457200" algn="ctr">
              <a:buFont typeface="Arial" panose="020B0604020202020204" pitchFamily="34" charset="0"/>
              <a:buChar char="•"/>
            </a:pPr>
            <a:r>
              <a:rPr lang="ru-RU" sz="2800" dirty="0">
                <a:latin typeface="Times New Roman" panose="02020603050405020304" pitchFamily="18" charset="0"/>
                <a:ea typeface="Calibri" panose="020F0502020204030204" pitchFamily="34" charset="0"/>
                <a:cs typeface="Times New Roman" panose="02020603050405020304" pitchFamily="18" charset="0"/>
              </a:rPr>
              <a:t>насыщенная</a:t>
            </a:r>
          </a:p>
          <a:p>
            <a:pPr marL="457200" indent="-457200" algn="ctr">
              <a:buFont typeface="Arial" panose="020B0604020202020204" pitchFamily="34" charset="0"/>
              <a:buChar char="•"/>
            </a:pPr>
            <a:r>
              <a:rPr lang="ru-RU" sz="2800" dirty="0">
                <a:effectLst/>
                <a:latin typeface="Times New Roman" panose="02020603050405020304" pitchFamily="18" charset="0"/>
                <a:ea typeface="Calibri" panose="020F0502020204030204" pitchFamily="34" charset="0"/>
                <a:cs typeface="Times New Roman" panose="02020603050405020304" pitchFamily="18" charset="0"/>
              </a:rPr>
              <a:t>трансформируемая</a:t>
            </a:r>
          </a:p>
          <a:p>
            <a:pPr marL="457200" indent="-457200" algn="ctr">
              <a:buFont typeface="Arial" panose="020B0604020202020204" pitchFamily="34" charset="0"/>
              <a:buChar char="•"/>
            </a:pPr>
            <a:r>
              <a:rPr lang="ru-RU" sz="2800" dirty="0">
                <a:latin typeface="Times New Roman" panose="02020603050405020304" pitchFamily="18" charset="0"/>
                <a:ea typeface="Calibri" panose="020F0502020204030204" pitchFamily="34" charset="0"/>
                <a:cs typeface="Times New Roman" panose="02020603050405020304" pitchFamily="18" charset="0"/>
              </a:rPr>
              <a:t>полифункциональная</a:t>
            </a:r>
          </a:p>
          <a:p>
            <a:pPr marL="457200" indent="-457200" algn="ctr">
              <a:buFont typeface="Arial" panose="020B0604020202020204" pitchFamily="34" charset="0"/>
              <a:buChar char="•"/>
            </a:pPr>
            <a:r>
              <a:rPr lang="ru-RU" sz="2800" dirty="0">
                <a:effectLst/>
                <a:latin typeface="Times New Roman" panose="02020603050405020304" pitchFamily="18" charset="0"/>
                <a:ea typeface="Calibri" panose="020F0502020204030204" pitchFamily="34" charset="0"/>
                <a:cs typeface="Times New Roman" panose="02020603050405020304" pitchFamily="18" charset="0"/>
              </a:rPr>
              <a:t>вариативная</a:t>
            </a:r>
          </a:p>
          <a:p>
            <a:pPr marL="457200" indent="-457200" algn="ctr">
              <a:buFont typeface="Arial" panose="020B0604020202020204" pitchFamily="34" charset="0"/>
              <a:buChar char="•"/>
            </a:pPr>
            <a:r>
              <a:rPr lang="ru-RU" sz="2800" dirty="0">
                <a:latin typeface="Times New Roman" panose="02020603050405020304" pitchFamily="18" charset="0"/>
                <a:ea typeface="Calibri" panose="020F0502020204030204" pitchFamily="34" charset="0"/>
                <a:cs typeface="Times New Roman" panose="02020603050405020304" pitchFamily="18" charset="0"/>
              </a:rPr>
              <a:t>доступная</a:t>
            </a:r>
          </a:p>
          <a:p>
            <a:pPr marL="457200" indent="-457200" algn="ctr">
              <a:buFont typeface="Arial" panose="020B0604020202020204" pitchFamily="34" charset="0"/>
              <a:buChar char="•"/>
            </a:pPr>
            <a:r>
              <a:rPr lang="ru-RU" sz="2800" dirty="0">
                <a:effectLst/>
                <a:latin typeface="Times New Roman" panose="02020603050405020304" pitchFamily="18" charset="0"/>
                <a:ea typeface="Calibri" panose="020F0502020204030204" pitchFamily="34" charset="0"/>
                <a:cs typeface="Times New Roman" panose="02020603050405020304" pitchFamily="18" charset="0"/>
              </a:rPr>
              <a:t>безопасная</a:t>
            </a:r>
          </a:p>
        </p:txBody>
      </p:sp>
      <p:pic>
        <p:nvPicPr>
          <p:cNvPr id="4" name="Рисунок 3">
            <a:extLst>
              <a:ext uri="{FF2B5EF4-FFF2-40B4-BE49-F238E27FC236}">
                <a16:creationId xmlns:a16="http://schemas.microsoft.com/office/drawing/2014/main" id="{0101CF17-2456-4195-941C-4B59FBDE6C5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4517837"/>
            <a:ext cx="2583180" cy="1936750"/>
          </a:xfrm>
          <a:prstGeom prst="rect">
            <a:avLst/>
          </a:prstGeom>
          <a:noFill/>
          <a:ln>
            <a:noFill/>
          </a:ln>
        </p:spPr>
      </p:pic>
      <p:pic>
        <p:nvPicPr>
          <p:cNvPr id="5" name="Рисунок 4">
            <a:extLst>
              <a:ext uri="{FF2B5EF4-FFF2-40B4-BE49-F238E27FC236}">
                <a16:creationId xmlns:a16="http://schemas.microsoft.com/office/drawing/2014/main" id="{0F405E66-31D0-4FAD-8B3F-1B26323E01C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78725" y="4517837"/>
            <a:ext cx="3449759" cy="1936750"/>
          </a:xfrm>
          <a:prstGeom prst="rect">
            <a:avLst/>
          </a:prstGeom>
          <a:noFill/>
          <a:ln>
            <a:noFill/>
          </a:ln>
        </p:spPr>
      </p:pic>
    </p:spTree>
    <p:extLst>
      <p:ext uri="{BB962C8B-B14F-4D97-AF65-F5344CB8AC3E}">
        <p14:creationId xmlns:p14="http://schemas.microsoft.com/office/powerpoint/2010/main" val="6537602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1306B74-B28F-42EF-B6B0-54EADD518B13}"/>
              </a:ext>
            </a:extLst>
          </p:cNvPr>
          <p:cNvSpPr txBox="1"/>
          <p:nvPr/>
        </p:nvSpPr>
        <p:spPr>
          <a:xfrm>
            <a:off x="611560" y="116632"/>
            <a:ext cx="8424936" cy="830997"/>
          </a:xfrm>
          <a:prstGeom prst="rect">
            <a:avLst/>
          </a:prstGeom>
          <a:noFill/>
        </p:spPr>
        <p:txBody>
          <a:bodyPr wrap="square">
            <a:spAutoFit/>
          </a:bodyPr>
          <a:lstStyle/>
          <a:p>
            <a:pPr algn="ctr"/>
            <a:r>
              <a:rPr lang="ru-RU" sz="2400" b="1" dirty="0">
                <a:effectLst/>
                <a:latin typeface="Times New Roman" panose="02020603050405020304" pitchFamily="18" charset="0"/>
                <a:ea typeface="Calibri" panose="020F0502020204030204" pitchFamily="34" charset="0"/>
                <a:cs typeface="Times New Roman" panose="02020603050405020304" pitchFamily="18" charset="0"/>
              </a:rPr>
              <a:t>Взаимодействие с детьми</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ru-RU" sz="2400" b="1" dirty="0">
                <a:effectLst/>
                <a:latin typeface="Times New Roman" panose="02020603050405020304" pitchFamily="18" charset="0"/>
                <a:ea typeface="Calibri" panose="020F0502020204030204" pitchFamily="34" charset="0"/>
                <a:cs typeface="Times New Roman" panose="02020603050405020304" pitchFamily="18" charset="0"/>
              </a:rPr>
              <a:t> в рамках основных видов образовательной деятельности</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500A9AA6-367D-441E-B7E7-30E63C612A01}"/>
              </a:ext>
            </a:extLst>
          </p:cNvPr>
          <p:cNvSpPr txBox="1"/>
          <p:nvPr/>
        </p:nvSpPr>
        <p:spPr>
          <a:xfrm>
            <a:off x="116632" y="915377"/>
            <a:ext cx="8784976" cy="5909310"/>
          </a:xfrm>
          <a:prstGeom prst="rect">
            <a:avLst/>
          </a:prstGeom>
          <a:noFill/>
        </p:spPr>
        <p:txBody>
          <a:bodyPr wrap="square">
            <a:spAutoFit/>
          </a:bodyPr>
          <a:lstStyle/>
          <a:p>
            <a:pPr marL="457200" algn="just"/>
            <a:r>
              <a:rPr lang="ru-RU" sz="2400" dirty="0">
                <a:effectLst/>
                <a:latin typeface="Times New Roman" panose="02020603050405020304" pitchFamily="18" charset="0"/>
                <a:ea typeface="Calibri" panose="020F0502020204030204" pitchFamily="34" charset="0"/>
                <a:cs typeface="Times New Roman" panose="02020603050405020304" pitchFamily="18" charset="0"/>
              </a:rPr>
              <a:t>При организации образовательной деятельности детей используем интегрированный подход, который позволяет обеспечить единство воспитательных и развивающих задач, строить учебно-воспитательный процесс в соответствии с возрастными особенностями детей, спецификой и возможностями основных направлений развития ребенка.</a:t>
            </a:r>
          </a:p>
          <a:p>
            <a:pPr marL="457200" algn="just"/>
            <a:r>
              <a:rPr lang="ru-RU" sz="2400" dirty="0">
                <a:effectLst/>
                <a:latin typeface="Times New Roman" panose="02020603050405020304" pitchFamily="18" charset="0"/>
                <a:ea typeface="Calibri" panose="020F0502020204030204" pitchFamily="34" charset="0"/>
                <a:cs typeface="Times New Roman" panose="02020603050405020304" pitchFamily="18" charset="0"/>
              </a:rPr>
              <a:t>Работа по развитию у детей мелкой моторики рук не ограничивается рамками ООД в процессе самостоятельной деятельности у детей происходит закрепление раннее полученных знаний, умений и навыков. </a:t>
            </a:r>
            <a:r>
              <a:rPr lang="ru-RU" sz="2400" dirty="0">
                <a:effectLst/>
                <a:latin typeface="Times New Roman" panose="02020603050405020304" pitchFamily="18" charset="0"/>
                <a:ea typeface="Times New Roman" panose="02020603050405020304" pitchFamily="18" charset="0"/>
                <a:cs typeface="Times New Roman" panose="02020603050405020304" pitchFamily="18" charset="0"/>
              </a:rPr>
              <a:t>Для более продуктивного развития мелкой моторики, также были подобраны пальчиковые игры, комплекс массажа и самомассажа рук, картотека игр и упражнений с различными материалами по развитию мелкой моторики рук, комплекс физкультминуток .</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457200" algn="just"/>
            <a:endParaRPr lang="ru-RU"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662225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1"/>
          <p:cNvSpPr>
            <a:spLocks noChangeArrowheads="1"/>
          </p:cNvSpPr>
          <p:nvPr/>
        </p:nvSpPr>
        <p:spPr bwMode="auto">
          <a:xfrm>
            <a:off x="251520" y="2611362"/>
            <a:ext cx="8496944"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indent="449263" algn="ctr" fontAlgn="base">
              <a:spcBef>
                <a:spcPct val="0"/>
              </a:spcBef>
              <a:spcAft>
                <a:spcPct val="0"/>
              </a:spcAft>
            </a:pPr>
            <a:endParaRPr lang="ru-RU" sz="2400" b="1" dirty="0">
              <a:latin typeface="Times New Roman" pitchFamily="18" charset="0"/>
              <a:cs typeface="Times New Roman" pitchFamily="18" charset="0"/>
            </a:endParaRPr>
          </a:p>
          <a:p>
            <a:pPr lvl="0" indent="449263" algn="ctr" fontAlgn="base">
              <a:spcBef>
                <a:spcPct val="0"/>
              </a:spcBef>
              <a:spcAft>
                <a:spcPct val="0"/>
              </a:spcAft>
            </a:pPr>
            <a:endParaRPr lang="ru-RU" sz="2400" b="1" dirty="0">
              <a:latin typeface="Times New Roman" pitchFamily="18" charset="0"/>
              <a:cs typeface="Times New Roman" pitchFamily="18" charset="0"/>
            </a:endParaRPr>
          </a:p>
        </p:txBody>
      </p:sp>
      <p:sp>
        <p:nvSpPr>
          <p:cNvPr id="2" name="Прямоугольник 1">
            <a:extLst>
              <a:ext uri="{FF2B5EF4-FFF2-40B4-BE49-F238E27FC236}">
                <a16:creationId xmlns:a16="http://schemas.microsoft.com/office/drawing/2014/main" id="{42449916-37DB-4316-9ECA-B029871DAFC0}"/>
              </a:ext>
            </a:extLst>
          </p:cNvPr>
          <p:cNvSpPr/>
          <p:nvPr/>
        </p:nvSpPr>
        <p:spPr>
          <a:xfrm>
            <a:off x="251520" y="1340768"/>
            <a:ext cx="1838131" cy="346186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600" b="1" dirty="0">
                <a:latin typeface="Times New Roman" panose="02020603050405020304" pitchFamily="18" charset="0"/>
                <a:cs typeface="Times New Roman" panose="02020603050405020304" pitchFamily="18" charset="0"/>
              </a:rPr>
              <a:t>Нетрадиционные техники аппликации</a:t>
            </a:r>
          </a:p>
        </p:txBody>
      </p:sp>
      <p:sp>
        <p:nvSpPr>
          <p:cNvPr id="4" name="Прямоугольник: скругленные углы 3">
            <a:extLst>
              <a:ext uri="{FF2B5EF4-FFF2-40B4-BE49-F238E27FC236}">
                <a16:creationId xmlns:a16="http://schemas.microsoft.com/office/drawing/2014/main" id="{13B8D14D-3D07-4B9E-A7C9-977F5F5CD967}"/>
              </a:ext>
            </a:extLst>
          </p:cNvPr>
          <p:cNvSpPr/>
          <p:nvPr/>
        </p:nvSpPr>
        <p:spPr>
          <a:xfrm>
            <a:off x="3168082" y="2893528"/>
            <a:ext cx="2952328"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latin typeface="Times New Roman" panose="02020603050405020304" pitchFamily="18" charset="0"/>
                <a:cs typeface="Times New Roman" panose="02020603050405020304" pitchFamily="18" charset="0"/>
              </a:rPr>
              <a:t>Модульная</a:t>
            </a:r>
          </a:p>
        </p:txBody>
      </p:sp>
      <p:sp>
        <p:nvSpPr>
          <p:cNvPr id="12" name="Прямоугольник: скругленные углы 11">
            <a:extLst>
              <a:ext uri="{FF2B5EF4-FFF2-40B4-BE49-F238E27FC236}">
                <a16:creationId xmlns:a16="http://schemas.microsoft.com/office/drawing/2014/main" id="{654DC134-AAD7-40CD-9DE8-EAA73B475E44}"/>
              </a:ext>
            </a:extLst>
          </p:cNvPr>
          <p:cNvSpPr/>
          <p:nvPr/>
        </p:nvSpPr>
        <p:spPr>
          <a:xfrm>
            <a:off x="3187757" y="3668154"/>
            <a:ext cx="2952328"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latin typeface="Times New Roman" panose="02020603050405020304" pitchFamily="18" charset="0"/>
                <a:cs typeface="Times New Roman" panose="02020603050405020304" pitchFamily="18" charset="0"/>
              </a:rPr>
              <a:t>Обрывная</a:t>
            </a:r>
          </a:p>
        </p:txBody>
      </p:sp>
      <p:sp>
        <p:nvSpPr>
          <p:cNvPr id="13" name="Прямоугольник: скругленные углы 12">
            <a:extLst>
              <a:ext uri="{FF2B5EF4-FFF2-40B4-BE49-F238E27FC236}">
                <a16:creationId xmlns:a16="http://schemas.microsoft.com/office/drawing/2014/main" id="{4F398858-BD0E-47C3-9016-FAA74F59272D}"/>
              </a:ext>
            </a:extLst>
          </p:cNvPr>
          <p:cNvSpPr/>
          <p:nvPr/>
        </p:nvSpPr>
        <p:spPr>
          <a:xfrm>
            <a:off x="3210475" y="4424921"/>
            <a:ext cx="2952328"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latin typeface="Times New Roman" panose="02020603050405020304" pitchFamily="18" charset="0"/>
                <a:cs typeface="Times New Roman" panose="02020603050405020304" pitchFamily="18" charset="0"/>
              </a:rPr>
              <a:t>Из ваты, синтепона, ватных дисков</a:t>
            </a:r>
          </a:p>
        </p:txBody>
      </p:sp>
      <p:sp>
        <p:nvSpPr>
          <p:cNvPr id="14" name="Прямоугольник: скругленные углы 13">
            <a:extLst>
              <a:ext uri="{FF2B5EF4-FFF2-40B4-BE49-F238E27FC236}">
                <a16:creationId xmlns:a16="http://schemas.microsoft.com/office/drawing/2014/main" id="{339B23BA-B06A-451D-B426-478BDC022AAF}"/>
              </a:ext>
            </a:extLst>
          </p:cNvPr>
          <p:cNvSpPr/>
          <p:nvPr/>
        </p:nvSpPr>
        <p:spPr>
          <a:xfrm>
            <a:off x="3185120" y="5229200"/>
            <a:ext cx="2952328"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latin typeface="Times New Roman" panose="02020603050405020304" pitchFamily="18" charset="0"/>
                <a:cs typeface="Times New Roman" panose="02020603050405020304" pitchFamily="18" charset="0"/>
              </a:rPr>
              <a:t>Из природного материала</a:t>
            </a:r>
          </a:p>
        </p:txBody>
      </p:sp>
      <p:sp>
        <p:nvSpPr>
          <p:cNvPr id="15" name="Прямоугольник: скругленные углы 14">
            <a:extLst>
              <a:ext uri="{FF2B5EF4-FFF2-40B4-BE49-F238E27FC236}">
                <a16:creationId xmlns:a16="http://schemas.microsoft.com/office/drawing/2014/main" id="{BC154658-377E-484B-A23A-47219DE1834F}"/>
              </a:ext>
            </a:extLst>
          </p:cNvPr>
          <p:cNvSpPr/>
          <p:nvPr/>
        </p:nvSpPr>
        <p:spPr>
          <a:xfrm>
            <a:off x="3210475" y="6021288"/>
            <a:ext cx="2952328"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latin typeface="Times New Roman" panose="02020603050405020304" pitchFamily="18" charset="0"/>
                <a:cs typeface="Times New Roman" panose="02020603050405020304" pitchFamily="18" charset="0"/>
              </a:rPr>
              <a:t>Квиллинг</a:t>
            </a:r>
          </a:p>
        </p:txBody>
      </p:sp>
      <p:sp>
        <p:nvSpPr>
          <p:cNvPr id="16" name="Прямоугольник: скругленные углы 15">
            <a:extLst>
              <a:ext uri="{FF2B5EF4-FFF2-40B4-BE49-F238E27FC236}">
                <a16:creationId xmlns:a16="http://schemas.microsoft.com/office/drawing/2014/main" id="{6867E620-11EE-48EF-B822-F9A00C3E7308}"/>
              </a:ext>
            </a:extLst>
          </p:cNvPr>
          <p:cNvSpPr/>
          <p:nvPr/>
        </p:nvSpPr>
        <p:spPr>
          <a:xfrm>
            <a:off x="3168082" y="1368001"/>
            <a:ext cx="2952328"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latin typeface="Times New Roman" panose="02020603050405020304" pitchFamily="18" charset="0"/>
                <a:cs typeface="Times New Roman" panose="02020603050405020304" pitchFamily="18" charset="0"/>
              </a:rPr>
              <a:t>Торцевание из бумаги</a:t>
            </a:r>
          </a:p>
        </p:txBody>
      </p:sp>
      <p:sp>
        <p:nvSpPr>
          <p:cNvPr id="17" name="Прямоугольник: скругленные углы 16">
            <a:extLst>
              <a:ext uri="{FF2B5EF4-FFF2-40B4-BE49-F238E27FC236}">
                <a16:creationId xmlns:a16="http://schemas.microsoft.com/office/drawing/2014/main" id="{94741035-3CDB-43B4-AE71-28F0CE3CFEF1}"/>
              </a:ext>
            </a:extLst>
          </p:cNvPr>
          <p:cNvSpPr/>
          <p:nvPr/>
        </p:nvSpPr>
        <p:spPr>
          <a:xfrm>
            <a:off x="3168082" y="2142627"/>
            <a:ext cx="2952328"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latin typeface="Times New Roman" panose="02020603050405020304" pitchFamily="18" charset="0"/>
                <a:cs typeface="Times New Roman" panose="02020603050405020304" pitchFamily="18" charset="0"/>
              </a:rPr>
              <a:t>Объемная из салфеток</a:t>
            </a:r>
          </a:p>
        </p:txBody>
      </p:sp>
      <p:sp>
        <p:nvSpPr>
          <p:cNvPr id="18" name="Прямоугольник: скругленные углы 17">
            <a:extLst>
              <a:ext uri="{FF2B5EF4-FFF2-40B4-BE49-F238E27FC236}">
                <a16:creationId xmlns:a16="http://schemas.microsoft.com/office/drawing/2014/main" id="{AD85CC6B-7376-4E31-8FFA-268B00D13182}"/>
              </a:ext>
            </a:extLst>
          </p:cNvPr>
          <p:cNvSpPr/>
          <p:nvPr/>
        </p:nvSpPr>
        <p:spPr>
          <a:xfrm>
            <a:off x="3168082" y="584675"/>
            <a:ext cx="2952328" cy="57606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dirty="0">
                <a:latin typeface="Times New Roman" panose="02020603050405020304" pitchFamily="18" charset="0"/>
                <a:cs typeface="Times New Roman" panose="02020603050405020304" pitchFamily="18" charset="0"/>
              </a:rPr>
              <a:t>Из крупы</a:t>
            </a:r>
          </a:p>
        </p:txBody>
      </p:sp>
      <p:cxnSp>
        <p:nvCxnSpPr>
          <p:cNvPr id="19" name="Прямая соединительная линия 18">
            <a:extLst>
              <a:ext uri="{FF2B5EF4-FFF2-40B4-BE49-F238E27FC236}">
                <a16:creationId xmlns:a16="http://schemas.microsoft.com/office/drawing/2014/main" id="{F697132F-4D9C-4B7E-8948-7A0E27C0466D}"/>
              </a:ext>
            </a:extLst>
          </p:cNvPr>
          <p:cNvCxnSpPr>
            <a:cxnSpLocks/>
          </p:cNvCxnSpPr>
          <p:nvPr/>
        </p:nvCxnSpPr>
        <p:spPr>
          <a:xfrm flipH="1" flipV="1">
            <a:off x="2627784" y="908720"/>
            <a:ext cx="21839" cy="5400600"/>
          </a:xfrm>
          <a:prstGeom prst="line">
            <a:avLst/>
          </a:prstGeom>
        </p:spPr>
        <p:style>
          <a:lnRef idx="3">
            <a:schemeClr val="accent1"/>
          </a:lnRef>
          <a:fillRef idx="0">
            <a:schemeClr val="accent1"/>
          </a:fillRef>
          <a:effectRef idx="2">
            <a:schemeClr val="accent1"/>
          </a:effectRef>
          <a:fontRef idx="minor">
            <a:schemeClr val="tx1"/>
          </a:fontRef>
        </p:style>
      </p:cxnSp>
      <p:sp>
        <p:nvSpPr>
          <p:cNvPr id="20" name="Стрелка вправо 33">
            <a:extLst>
              <a:ext uri="{FF2B5EF4-FFF2-40B4-BE49-F238E27FC236}">
                <a16:creationId xmlns:a16="http://schemas.microsoft.com/office/drawing/2014/main" id="{3A48F2E1-5790-42AA-8E5E-82C5755586FF}"/>
              </a:ext>
            </a:extLst>
          </p:cNvPr>
          <p:cNvSpPr/>
          <p:nvPr/>
        </p:nvSpPr>
        <p:spPr>
          <a:xfrm flipV="1">
            <a:off x="2089651" y="3141706"/>
            <a:ext cx="1078431"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1" name="Стрелка вправо 33">
            <a:extLst>
              <a:ext uri="{FF2B5EF4-FFF2-40B4-BE49-F238E27FC236}">
                <a16:creationId xmlns:a16="http://schemas.microsoft.com/office/drawing/2014/main" id="{42C2D00D-2567-4E07-A25D-756379AA66A8}"/>
              </a:ext>
            </a:extLst>
          </p:cNvPr>
          <p:cNvSpPr/>
          <p:nvPr/>
        </p:nvSpPr>
        <p:spPr>
          <a:xfrm flipV="1">
            <a:off x="2649623" y="3964981"/>
            <a:ext cx="560852"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Стрелка вправо 33">
            <a:extLst>
              <a:ext uri="{FF2B5EF4-FFF2-40B4-BE49-F238E27FC236}">
                <a16:creationId xmlns:a16="http://schemas.microsoft.com/office/drawing/2014/main" id="{FB000A8E-4913-4DE3-A917-3099700E61DC}"/>
              </a:ext>
            </a:extLst>
          </p:cNvPr>
          <p:cNvSpPr/>
          <p:nvPr/>
        </p:nvSpPr>
        <p:spPr>
          <a:xfrm flipV="1">
            <a:off x="2673289" y="5482181"/>
            <a:ext cx="560852"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3" name="Стрелка вправо 33">
            <a:extLst>
              <a:ext uri="{FF2B5EF4-FFF2-40B4-BE49-F238E27FC236}">
                <a16:creationId xmlns:a16="http://schemas.microsoft.com/office/drawing/2014/main" id="{A4CCCC3B-868C-4F58-9B56-7201D0AD8F97}"/>
              </a:ext>
            </a:extLst>
          </p:cNvPr>
          <p:cNvSpPr/>
          <p:nvPr/>
        </p:nvSpPr>
        <p:spPr>
          <a:xfrm flipV="1">
            <a:off x="2673289" y="6309320"/>
            <a:ext cx="560852"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5" name="Стрелка вправо 33">
            <a:extLst>
              <a:ext uri="{FF2B5EF4-FFF2-40B4-BE49-F238E27FC236}">
                <a16:creationId xmlns:a16="http://schemas.microsoft.com/office/drawing/2014/main" id="{F68FBB67-12A2-44EF-B1EB-EE7E8A29B350}"/>
              </a:ext>
            </a:extLst>
          </p:cNvPr>
          <p:cNvSpPr/>
          <p:nvPr/>
        </p:nvSpPr>
        <p:spPr>
          <a:xfrm flipV="1">
            <a:off x="2654998" y="4707554"/>
            <a:ext cx="560852" cy="6714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6" name="Стрелка вправо 33">
            <a:extLst>
              <a:ext uri="{FF2B5EF4-FFF2-40B4-BE49-F238E27FC236}">
                <a16:creationId xmlns:a16="http://schemas.microsoft.com/office/drawing/2014/main" id="{E5EC23AA-6085-4004-96BE-41E6EF75D550}"/>
              </a:ext>
            </a:extLst>
          </p:cNvPr>
          <p:cNvSpPr/>
          <p:nvPr/>
        </p:nvSpPr>
        <p:spPr>
          <a:xfrm flipV="1">
            <a:off x="2622409" y="2434222"/>
            <a:ext cx="560852"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 name="Стрелка вправо 33">
            <a:extLst>
              <a:ext uri="{FF2B5EF4-FFF2-40B4-BE49-F238E27FC236}">
                <a16:creationId xmlns:a16="http://schemas.microsoft.com/office/drawing/2014/main" id="{144396B2-4E17-4DE6-97D0-62695E7C2795}"/>
              </a:ext>
            </a:extLst>
          </p:cNvPr>
          <p:cNvSpPr/>
          <p:nvPr/>
        </p:nvSpPr>
        <p:spPr>
          <a:xfrm flipV="1">
            <a:off x="2603141" y="1641935"/>
            <a:ext cx="560852"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8" name="Стрелка вправо 33">
            <a:extLst>
              <a:ext uri="{FF2B5EF4-FFF2-40B4-BE49-F238E27FC236}">
                <a16:creationId xmlns:a16="http://schemas.microsoft.com/office/drawing/2014/main" id="{2ABABC48-19E5-407B-8BC9-622AB36AD9A1}"/>
              </a:ext>
            </a:extLst>
          </p:cNvPr>
          <p:cNvSpPr/>
          <p:nvPr/>
        </p:nvSpPr>
        <p:spPr>
          <a:xfrm flipV="1">
            <a:off x="2622409" y="867309"/>
            <a:ext cx="560852" cy="4571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ChangeArrowheads="1"/>
          </p:cNvSpPr>
          <p:nvPr/>
        </p:nvSpPr>
        <p:spPr bwMode="auto">
          <a:xfrm>
            <a:off x="251520" y="-222502"/>
            <a:ext cx="8640960" cy="61247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indent="449263" algn="ctr" fontAlgn="base">
              <a:spcBef>
                <a:spcPct val="0"/>
              </a:spcBef>
              <a:spcAft>
                <a:spcPct val="0"/>
              </a:spcAft>
            </a:pPr>
            <a:endParaRPr lang="ru-RU" sz="2400" b="1" dirty="0">
              <a:latin typeface="Times New Roman" pitchFamily="18" charset="0"/>
              <a:cs typeface="Times New Roman" pitchFamily="18" charset="0"/>
            </a:endParaRPr>
          </a:p>
          <a:p>
            <a:pPr marL="0" marR="0" lvl="0" indent="449263" algn="just"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dirty="0">
              <a:ln>
                <a:noFill/>
              </a:ln>
              <a:solidFill>
                <a:schemeClr val="tx1"/>
              </a:solidFill>
              <a:effectLst/>
              <a:latin typeface="Arial" pitchFamily="34" charset="0"/>
              <a:ea typeface="Times New Roman" pitchFamily="18" charset="0"/>
            </a:endParaRPr>
          </a:p>
          <a:p>
            <a:pPr algn="ctr"/>
            <a:r>
              <a:rPr lang="ru-RU" sz="3200" b="1" u="none" kern="1200" dirty="0">
                <a:solidFill>
                  <a:schemeClr val="tx1"/>
                </a:solidFill>
                <a:effectLst/>
                <a:latin typeface="Times New Roman" panose="02020603050405020304" pitchFamily="18" charset="0"/>
                <a:ea typeface="+mn-ea"/>
                <a:cs typeface="Times New Roman" panose="02020603050405020304" pitchFamily="18" charset="0"/>
              </a:rPr>
              <a:t>Взаимодействие с родителями</a:t>
            </a:r>
          </a:p>
          <a:p>
            <a:pPr marL="0" marR="0" lvl="0" indent="0" algn="ctr" defTabSz="914400" rtl="0" eaLnBrk="1" fontAlgn="auto" latinLnBrk="0" hangingPunct="1">
              <a:lnSpc>
                <a:spcPct val="100000"/>
              </a:lnSpc>
              <a:spcBef>
                <a:spcPts val="0"/>
              </a:spcBef>
              <a:spcAft>
                <a:spcPts val="0"/>
              </a:spcAft>
              <a:buClrTx/>
              <a:buSzTx/>
              <a:buFontTx/>
              <a:buNone/>
              <a:tabLst/>
              <a:defRPr/>
            </a:pPr>
            <a:r>
              <a:rPr lang="ru-RU" sz="2400" i="1" kern="1200" dirty="0">
                <a:solidFill>
                  <a:schemeClr val="tx1"/>
                </a:solidFill>
                <a:effectLst/>
                <a:latin typeface="Times New Roman" panose="02020603050405020304" pitchFamily="18" charset="0"/>
                <a:ea typeface="+mn-ea"/>
                <a:cs typeface="Times New Roman" panose="02020603050405020304" pitchFamily="18" charset="0"/>
              </a:rPr>
              <a:t>Формы работы: </a:t>
            </a:r>
          </a:p>
          <a:p>
            <a:pPr marL="0" marR="0" lvl="0" indent="0" algn="ctr" defTabSz="914400" rtl="0" eaLnBrk="1" fontAlgn="auto" latinLnBrk="0" hangingPunct="1">
              <a:lnSpc>
                <a:spcPct val="100000"/>
              </a:lnSpc>
              <a:spcBef>
                <a:spcPts val="0"/>
              </a:spcBef>
              <a:spcAft>
                <a:spcPts val="0"/>
              </a:spcAft>
              <a:buClrTx/>
              <a:buSzTx/>
              <a:buFontTx/>
              <a:buNone/>
              <a:tabLst/>
              <a:defRPr/>
            </a:pPr>
            <a:r>
              <a:rPr lang="ru-RU" sz="2400" b="1" i="0" kern="1200" dirty="0">
                <a:solidFill>
                  <a:schemeClr val="tx1"/>
                </a:solidFill>
                <a:effectLst/>
                <a:latin typeface="Times New Roman" panose="02020603050405020304" pitchFamily="18" charset="0"/>
                <a:ea typeface="+mn-ea"/>
                <a:cs typeface="Times New Roman" panose="02020603050405020304" pitchFamily="18" charset="0"/>
              </a:rPr>
              <a:t>Индивидуальные</a:t>
            </a:r>
            <a:r>
              <a:rPr lang="ru-RU" sz="2400" b="0" i="0" kern="1200" dirty="0">
                <a:solidFill>
                  <a:schemeClr val="tx1"/>
                </a:solidFill>
                <a:effectLst/>
                <a:latin typeface="Times New Roman" panose="02020603050405020304" pitchFamily="18" charset="0"/>
                <a:ea typeface="+mn-ea"/>
                <a:cs typeface="Times New Roman" panose="02020603050405020304" pitchFamily="18" charset="0"/>
              </a:rPr>
              <a:t> формы работы с родителями — это беседы, консультации, поручения родителям, круглый стол и т.п.</a:t>
            </a:r>
          </a:p>
          <a:p>
            <a:pPr marL="0" marR="0" lvl="0" indent="0" algn="ctr" defTabSz="914400" rtl="0" eaLnBrk="1" fontAlgn="auto" latinLnBrk="0" hangingPunct="1">
              <a:lnSpc>
                <a:spcPct val="100000"/>
              </a:lnSpc>
              <a:spcBef>
                <a:spcPts val="0"/>
              </a:spcBef>
              <a:spcAft>
                <a:spcPts val="0"/>
              </a:spcAft>
              <a:buClrTx/>
              <a:buSzTx/>
              <a:buFontTx/>
              <a:buNone/>
              <a:tabLst/>
              <a:defRPr/>
            </a:pPr>
            <a:r>
              <a:rPr lang="ru-RU" sz="2400" b="0" i="0" kern="1200" dirty="0">
                <a:solidFill>
                  <a:schemeClr val="tx1"/>
                </a:solidFill>
                <a:effectLst/>
                <a:latin typeface="Times New Roman" panose="02020603050405020304" pitchFamily="18" charset="0"/>
                <a:ea typeface="+mn-ea"/>
                <a:cs typeface="Times New Roman" panose="02020603050405020304" pitchFamily="18" charset="0"/>
              </a:rPr>
              <a:t> </a:t>
            </a:r>
            <a:r>
              <a:rPr lang="ru-RU" sz="2400" b="1" i="0" kern="1200" dirty="0">
                <a:solidFill>
                  <a:schemeClr val="tx1"/>
                </a:solidFill>
                <a:effectLst/>
                <a:latin typeface="Times New Roman" panose="02020603050405020304" pitchFamily="18" charset="0"/>
                <a:ea typeface="+mn-ea"/>
                <a:cs typeface="Times New Roman" panose="02020603050405020304" pitchFamily="18" charset="0"/>
              </a:rPr>
              <a:t>Групповые:</a:t>
            </a:r>
            <a:r>
              <a:rPr lang="ru-RU" sz="2400" b="0" i="0" kern="1200" dirty="0">
                <a:solidFill>
                  <a:schemeClr val="tx1"/>
                </a:solidFill>
                <a:effectLst/>
                <a:latin typeface="Times New Roman" panose="02020603050405020304" pitchFamily="18" charset="0"/>
                <a:ea typeface="+mn-ea"/>
                <a:cs typeface="Times New Roman" panose="02020603050405020304" pitchFamily="18" charset="0"/>
              </a:rPr>
              <a:t> общие консультации, групповые и общие родительские собрания, конференции, выставки, лекции, кружки; оформляются информационные и тематические стенды.</a:t>
            </a:r>
          </a:p>
          <a:p>
            <a:pPr marL="0" marR="0" lvl="0" indent="0" algn="ctr" defTabSz="914400" rtl="0" eaLnBrk="1" fontAlgn="auto" latinLnBrk="0" hangingPunct="1">
              <a:lnSpc>
                <a:spcPct val="100000"/>
              </a:lnSpc>
              <a:spcBef>
                <a:spcPts val="0"/>
              </a:spcBef>
              <a:spcAft>
                <a:spcPts val="0"/>
              </a:spcAft>
              <a:buClrTx/>
              <a:buSzTx/>
              <a:buFontTx/>
              <a:buNone/>
              <a:tabLst/>
              <a:defRPr/>
            </a:pPr>
            <a:r>
              <a:rPr lang="ru-RU" sz="2400" u="none" kern="1200" dirty="0">
                <a:solidFill>
                  <a:schemeClr val="tx1"/>
                </a:solidFill>
                <a:effectLst/>
                <a:latin typeface="Times New Roman" panose="02020603050405020304" pitchFamily="18" charset="0"/>
                <a:ea typeface="+mn-ea"/>
                <a:cs typeface="Times New Roman" panose="02020603050405020304" pitchFamily="18" charset="0"/>
              </a:rPr>
              <a:t>Совместная организация выставок произведений искусства</a:t>
            </a:r>
          </a:p>
          <a:p>
            <a:pPr marL="0" marR="0" lvl="0" indent="0" algn="ctr" defTabSz="914400" rtl="0" eaLnBrk="1" fontAlgn="auto" latinLnBrk="0" hangingPunct="1">
              <a:lnSpc>
                <a:spcPct val="100000"/>
              </a:lnSpc>
              <a:spcBef>
                <a:spcPts val="0"/>
              </a:spcBef>
              <a:spcAft>
                <a:spcPts val="0"/>
              </a:spcAft>
              <a:buClrTx/>
              <a:buSzTx/>
              <a:buFontTx/>
              <a:buNone/>
              <a:tabLst/>
              <a:defRPr/>
            </a:pPr>
            <a:r>
              <a:rPr lang="ru-RU" sz="2400" u="none" kern="1200" dirty="0">
                <a:solidFill>
                  <a:schemeClr val="tx1"/>
                </a:solidFill>
                <a:effectLst/>
                <a:latin typeface="Times New Roman" panose="02020603050405020304" pitchFamily="18" charset="0"/>
                <a:ea typeface="+mn-ea"/>
                <a:cs typeface="Times New Roman" panose="02020603050405020304" pitchFamily="18" charset="0"/>
              </a:rPr>
              <a:t>(декоративно-прикладного) с целью обогащения художественно-</a:t>
            </a:r>
          </a:p>
          <a:p>
            <a:pPr marL="0" marR="0" lvl="0" indent="0" algn="ctr" defTabSz="914400" rtl="0" eaLnBrk="1" fontAlgn="auto" latinLnBrk="0" hangingPunct="1">
              <a:lnSpc>
                <a:spcPct val="100000"/>
              </a:lnSpc>
              <a:spcBef>
                <a:spcPts val="0"/>
              </a:spcBef>
              <a:spcAft>
                <a:spcPts val="0"/>
              </a:spcAft>
              <a:buClrTx/>
              <a:buSzTx/>
              <a:buFontTx/>
              <a:buNone/>
              <a:tabLst/>
              <a:defRPr/>
            </a:pPr>
            <a:r>
              <a:rPr lang="ru-RU" sz="2400" u="none" kern="1200" dirty="0">
                <a:solidFill>
                  <a:schemeClr val="tx1"/>
                </a:solidFill>
                <a:effectLst/>
                <a:latin typeface="Times New Roman" panose="02020603050405020304" pitchFamily="18" charset="0"/>
                <a:ea typeface="+mn-ea"/>
                <a:cs typeface="Times New Roman" panose="02020603050405020304" pitchFamily="18" charset="0"/>
              </a:rPr>
              <a:t>эстетических представлений детей, организация и проведение конкурсов и выставок детского</a:t>
            </a:r>
          </a:p>
          <a:p>
            <a:pPr marL="0" marR="0" lvl="0" indent="0" algn="ctr" defTabSz="914400" rtl="0" eaLnBrk="1" fontAlgn="auto" latinLnBrk="0" hangingPunct="1">
              <a:lnSpc>
                <a:spcPct val="100000"/>
              </a:lnSpc>
              <a:spcBef>
                <a:spcPts val="0"/>
              </a:spcBef>
              <a:spcAft>
                <a:spcPts val="0"/>
              </a:spcAft>
              <a:buClrTx/>
              <a:buSzTx/>
              <a:buFontTx/>
              <a:buNone/>
              <a:tabLst/>
              <a:defRPr/>
            </a:pPr>
            <a:r>
              <a:rPr lang="ru-RU" sz="2400" u="none" kern="1200" dirty="0">
                <a:solidFill>
                  <a:schemeClr val="tx1"/>
                </a:solidFill>
                <a:effectLst/>
                <a:latin typeface="Times New Roman" panose="02020603050405020304" pitchFamily="18" charset="0"/>
                <a:ea typeface="+mn-ea"/>
                <a:cs typeface="Times New Roman" panose="02020603050405020304" pitchFamily="18" charset="0"/>
              </a:rPr>
              <a:t>творчества, анкетирование родителей с целью изучения их представлений способах развития мелкой моторики</a:t>
            </a:r>
          </a:p>
          <a:p>
            <a:pPr marL="0" marR="0" lvl="0" indent="449263" algn="just" defTabSz="914400" rtl="0" eaLnBrk="1" fontAlgn="base" latinLnBrk="0" hangingPunct="1">
              <a:lnSpc>
                <a:spcPct val="100000"/>
              </a:lnSpc>
              <a:spcBef>
                <a:spcPct val="0"/>
              </a:spcBef>
              <a:spcAft>
                <a:spcPct val="0"/>
              </a:spcAft>
              <a:buClrTx/>
              <a:buSzTx/>
              <a:buFontTx/>
              <a:buNone/>
              <a:tabLst/>
            </a:pPr>
            <a:endParaRPr kumimoji="0" lang="ru-RU" sz="2400" b="0" i="0" u="none" strike="noStrike" cap="none" normalizeH="0" baseline="0" dirty="0">
              <a:ln>
                <a:noFill/>
              </a:ln>
              <a:solidFill>
                <a:schemeClr val="tx1"/>
              </a:solidFill>
              <a:effectLst/>
              <a:latin typeface="Arial"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9A7FD3A-5854-486B-A3A6-8E940FA7CB16}"/>
              </a:ext>
            </a:extLst>
          </p:cNvPr>
          <p:cNvSpPr txBox="1"/>
          <p:nvPr/>
        </p:nvSpPr>
        <p:spPr>
          <a:xfrm>
            <a:off x="2286000" y="332656"/>
            <a:ext cx="4572000" cy="669542"/>
          </a:xfrm>
          <a:prstGeom prst="rect">
            <a:avLst/>
          </a:prstGeom>
          <a:noFill/>
        </p:spPr>
        <p:txBody>
          <a:bodyPr wrap="square">
            <a:spAutoFit/>
          </a:bodyPr>
          <a:lstStyle/>
          <a:p>
            <a:pPr algn="ctr">
              <a:lnSpc>
                <a:spcPct val="150000"/>
              </a:lnSpc>
              <a:spcBef>
                <a:spcPts val="450"/>
              </a:spcBef>
              <a:spcAft>
                <a:spcPts val="450"/>
              </a:spcAft>
            </a:pPr>
            <a:r>
              <a:rPr lang="ru-RU" sz="2800" b="1" dirty="0">
                <a:effectLst/>
                <a:latin typeface="Times New Roman" panose="02020603050405020304" pitchFamily="18" charset="0"/>
                <a:ea typeface="Calibri" panose="020F0502020204030204" pitchFamily="34" charset="0"/>
                <a:cs typeface="Times New Roman" panose="02020603050405020304" pitchFamily="18" charset="0"/>
              </a:rPr>
              <a:t>Результативность:</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4BF2C8D7-A918-4282-A749-C70A00E0831C}"/>
              </a:ext>
            </a:extLst>
          </p:cNvPr>
          <p:cNvSpPr txBox="1"/>
          <p:nvPr/>
        </p:nvSpPr>
        <p:spPr>
          <a:xfrm>
            <a:off x="251520" y="836712"/>
            <a:ext cx="8640960" cy="1007135"/>
          </a:xfrm>
          <a:prstGeom prst="rect">
            <a:avLst/>
          </a:prstGeom>
          <a:noFill/>
        </p:spPr>
        <p:txBody>
          <a:bodyPr wrap="square">
            <a:spAutoFit/>
          </a:bodyPr>
          <a:lstStyle/>
          <a:p>
            <a:pPr algn="ctr">
              <a:lnSpc>
                <a:spcPct val="150000"/>
              </a:lnSpc>
              <a:spcAft>
                <a:spcPts val="1000"/>
              </a:spcAft>
            </a:pP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Все результаты диагностики сведены в таблицу:</a:t>
            </a:r>
            <a:endParaRPr lang="ru-RU"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50000"/>
              </a:lnSpc>
              <a:spcAft>
                <a:spcPts val="1000"/>
              </a:spcAft>
            </a:pP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9" name="Таблица 8">
            <a:extLst>
              <a:ext uri="{FF2B5EF4-FFF2-40B4-BE49-F238E27FC236}">
                <a16:creationId xmlns:a16="http://schemas.microsoft.com/office/drawing/2014/main" id="{2DB6A1DB-E3D7-4059-AFD5-93E063CBD0BA}"/>
              </a:ext>
            </a:extLst>
          </p:cNvPr>
          <p:cNvGraphicFramePr>
            <a:graphicFrameLocks noGrp="1"/>
          </p:cNvGraphicFramePr>
          <p:nvPr>
            <p:extLst>
              <p:ext uri="{D42A27DB-BD31-4B8C-83A1-F6EECF244321}">
                <p14:modId xmlns:p14="http://schemas.microsoft.com/office/powerpoint/2010/main" val="2994378132"/>
              </p:ext>
            </p:extLst>
          </p:nvPr>
        </p:nvGraphicFramePr>
        <p:xfrm>
          <a:off x="431540" y="1518221"/>
          <a:ext cx="8280920" cy="1386840"/>
        </p:xfrm>
        <a:graphic>
          <a:graphicData uri="http://schemas.openxmlformats.org/drawingml/2006/table">
            <a:tbl>
              <a:tblPr firstRow="1" firstCol="1" bandRow="1">
                <a:tableStyleId>{5940675A-B579-460E-94D1-54222C63F5DA}</a:tableStyleId>
              </a:tblPr>
              <a:tblGrid>
                <a:gridCol w="1341626">
                  <a:extLst>
                    <a:ext uri="{9D8B030D-6E8A-4147-A177-3AD203B41FA5}">
                      <a16:colId xmlns:a16="http://schemas.microsoft.com/office/drawing/2014/main" val="1591293173"/>
                    </a:ext>
                  </a:extLst>
                </a:gridCol>
                <a:gridCol w="3600058">
                  <a:extLst>
                    <a:ext uri="{9D8B030D-6E8A-4147-A177-3AD203B41FA5}">
                      <a16:colId xmlns:a16="http://schemas.microsoft.com/office/drawing/2014/main" val="652585828"/>
                    </a:ext>
                  </a:extLst>
                </a:gridCol>
                <a:gridCol w="3339236">
                  <a:extLst>
                    <a:ext uri="{9D8B030D-6E8A-4147-A177-3AD203B41FA5}">
                      <a16:colId xmlns:a16="http://schemas.microsoft.com/office/drawing/2014/main" val="3755079316"/>
                    </a:ext>
                  </a:extLst>
                </a:gridCol>
              </a:tblGrid>
              <a:tr h="0">
                <a:tc>
                  <a:txBody>
                    <a:bodyPr/>
                    <a:lstStyle/>
                    <a:p>
                      <a:pPr algn="l">
                        <a:lnSpc>
                          <a:spcPct val="150000"/>
                        </a:lnSpc>
                        <a:spcAft>
                          <a:spcPts val="1000"/>
                        </a:spcAft>
                      </a:pPr>
                      <a:r>
                        <a:rPr lang="ru-RU" sz="1400" dirty="0">
                          <a:effectLst/>
                        </a:rPr>
                        <a:t> </a:t>
                      </a:r>
                      <a:endParaRPr lang="ru-RU"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0000"/>
                        </a:lnSpc>
                        <a:spcAft>
                          <a:spcPts val="0"/>
                        </a:spcAft>
                      </a:pPr>
                      <a:r>
                        <a:rPr lang="ru-RU" sz="1400" dirty="0">
                          <a:effectLst/>
                          <a:latin typeface="Times New Roman" panose="02020603050405020304" pitchFamily="18" charset="0"/>
                          <a:cs typeface="Times New Roman" panose="02020603050405020304" pitchFamily="18" charset="0"/>
                        </a:rPr>
                        <a:t>2020-2021</a:t>
                      </a:r>
                      <a:endParaRPr lang="ru-RU" sz="1100" dirty="0">
                        <a:effectLst/>
                        <a:latin typeface="Times New Roman" panose="02020603050405020304" pitchFamily="18" charset="0"/>
                        <a:cs typeface="Times New Roman" panose="02020603050405020304" pitchFamily="18" charset="0"/>
                      </a:endParaRPr>
                    </a:p>
                    <a:p>
                      <a:pPr algn="ctr">
                        <a:lnSpc>
                          <a:spcPct val="100000"/>
                        </a:lnSpc>
                        <a:spcAft>
                          <a:spcPts val="0"/>
                        </a:spcAft>
                      </a:pPr>
                      <a:r>
                        <a:rPr lang="ru-RU" sz="1400" dirty="0">
                          <a:effectLst/>
                          <a:latin typeface="Times New Roman" panose="02020603050405020304" pitchFamily="18" charset="0"/>
                          <a:cs typeface="Times New Roman" panose="02020603050405020304" pitchFamily="18" charset="0"/>
                        </a:rPr>
                        <a:t>начало года</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0000"/>
                        </a:lnSpc>
                        <a:spcAft>
                          <a:spcPts val="0"/>
                        </a:spcAft>
                      </a:pPr>
                      <a:r>
                        <a:rPr lang="ru-RU" sz="1400" dirty="0">
                          <a:effectLst/>
                          <a:latin typeface="Times New Roman" panose="02020603050405020304" pitchFamily="18" charset="0"/>
                          <a:cs typeface="Times New Roman" panose="02020603050405020304" pitchFamily="18" charset="0"/>
                        </a:rPr>
                        <a:t>2020-2021</a:t>
                      </a:r>
                      <a:endParaRPr lang="ru-RU" sz="1100" dirty="0">
                        <a:effectLst/>
                        <a:latin typeface="Times New Roman" panose="02020603050405020304" pitchFamily="18" charset="0"/>
                        <a:cs typeface="Times New Roman" panose="02020603050405020304" pitchFamily="18" charset="0"/>
                      </a:endParaRPr>
                    </a:p>
                    <a:p>
                      <a:pPr algn="ctr">
                        <a:lnSpc>
                          <a:spcPct val="100000"/>
                        </a:lnSpc>
                        <a:spcAft>
                          <a:spcPts val="0"/>
                        </a:spcAft>
                      </a:pPr>
                      <a:r>
                        <a:rPr lang="ru-RU" sz="1400" dirty="0">
                          <a:effectLst/>
                          <a:latin typeface="Times New Roman" panose="02020603050405020304" pitchFamily="18" charset="0"/>
                          <a:cs typeface="Times New Roman" panose="02020603050405020304" pitchFamily="18" charset="0"/>
                        </a:rPr>
                        <a:t>конец года</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657465081"/>
                  </a:ext>
                </a:extLst>
              </a:tr>
              <a:tr h="0">
                <a:tc>
                  <a:txBody>
                    <a:bodyPr/>
                    <a:lstStyle/>
                    <a:p>
                      <a:pPr algn="ctr">
                        <a:lnSpc>
                          <a:spcPct val="150000"/>
                        </a:lnSpc>
                        <a:spcAft>
                          <a:spcPts val="1000"/>
                        </a:spcAft>
                      </a:pPr>
                      <a:r>
                        <a:rPr lang="ru-RU" sz="1400" dirty="0">
                          <a:effectLst/>
                          <a:latin typeface="Times New Roman" panose="02020603050405020304" pitchFamily="18" charset="0"/>
                          <a:cs typeface="Times New Roman" panose="02020603050405020304" pitchFamily="18" charset="0"/>
                        </a:rPr>
                        <a:t>В</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0000"/>
                        </a:lnSpc>
                        <a:spcAft>
                          <a:spcPts val="0"/>
                        </a:spcAft>
                      </a:pPr>
                      <a:r>
                        <a:rPr lang="ru-RU" sz="1400" dirty="0">
                          <a:effectLst/>
                          <a:latin typeface="Times New Roman" panose="02020603050405020304" pitchFamily="18" charset="0"/>
                          <a:cs typeface="Times New Roman" panose="02020603050405020304" pitchFamily="18" charset="0"/>
                        </a:rPr>
                        <a:t>52%</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0000"/>
                        </a:lnSpc>
                        <a:spcAft>
                          <a:spcPts val="0"/>
                        </a:spcAft>
                      </a:pPr>
                      <a:r>
                        <a:rPr lang="ru-RU" sz="1400" dirty="0">
                          <a:effectLst/>
                          <a:latin typeface="Times New Roman" panose="02020603050405020304" pitchFamily="18" charset="0"/>
                          <a:cs typeface="Times New Roman" panose="02020603050405020304" pitchFamily="18" charset="0"/>
                        </a:rPr>
                        <a:t>70%</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016526896"/>
                  </a:ext>
                </a:extLst>
              </a:tr>
              <a:tr h="0">
                <a:tc>
                  <a:txBody>
                    <a:bodyPr/>
                    <a:lstStyle/>
                    <a:p>
                      <a:pPr algn="ctr">
                        <a:lnSpc>
                          <a:spcPct val="150000"/>
                        </a:lnSpc>
                        <a:spcAft>
                          <a:spcPts val="1000"/>
                        </a:spcAft>
                      </a:pPr>
                      <a:r>
                        <a:rPr lang="ru-RU" sz="1400" dirty="0">
                          <a:effectLst/>
                          <a:latin typeface="Times New Roman" panose="02020603050405020304" pitchFamily="18" charset="0"/>
                          <a:cs typeface="Times New Roman" panose="02020603050405020304" pitchFamily="18" charset="0"/>
                        </a:rPr>
                        <a:t>С</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0000"/>
                        </a:lnSpc>
                        <a:spcAft>
                          <a:spcPts val="0"/>
                        </a:spcAft>
                      </a:pPr>
                      <a:r>
                        <a:rPr lang="ru-RU" sz="1400" dirty="0">
                          <a:effectLst/>
                          <a:latin typeface="Times New Roman" panose="02020603050405020304" pitchFamily="18" charset="0"/>
                          <a:cs typeface="Times New Roman" panose="02020603050405020304" pitchFamily="18" charset="0"/>
                        </a:rPr>
                        <a:t>46%</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0000"/>
                        </a:lnSpc>
                        <a:spcAft>
                          <a:spcPts val="0"/>
                        </a:spcAft>
                      </a:pPr>
                      <a:r>
                        <a:rPr lang="ru-RU" sz="1400" dirty="0">
                          <a:effectLst/>
                          <a:latin typeface="Times New Roman" panose="02020603050405020304" pitchFamily="18" charset="0"/>
                          <a:cs typeface="Times New Roman" panose="02020603050405020304" pitchFamily="18" charset="0"/>
                        </a:rPr>
                        <a:t>30%</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65047153"/>
                  </a:ext>
                </a:extLst>
              </a:tr>
              <a:tr h="0">
                <a:tc>
                  <a:txBody>
                    <a:bodyPr/>
                    <a:lstStyle/>
                    <a:p>
                      <a:pPr algn="ctr">
                        <a:lnSpc>
                          <a:spcPct val="150000"/>
                        </a:lnSpc>
                        <a:spcAft>
                          <a:spcPts val="1000"/>
                        </a:spcAft>
                      </a:pPr>
                      <a:r>
                        <a:rPr lang="ru-RU" sz="1400" dirty="0">
                          <a:effectLst/>
                          <a:latin typeface="Times New Roman" panose="02020603050405020304" pitchFamily="18" charset="0"/>
                          <a:cs typeface="Times New Roman" panose="02020603050405020304" pitchFamily="18" charset="0"/>
                        </a:rPr>
                        <a:t>Н</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0000"/>
                        </a:lnSpc>
                        <a:spcAft>
                          <a:spcPts val="0"/>
                        </a:spcAft>
                      </a:pPr>
                      <a:r>
                        <a:rPr lang="ru-RU" sz="1400" dirty="0">
                          <a:effectLst/>
                          <a:latin typeface="Times New Roman" panose="02020603050405020304" pitchFamily="18" charset="0"/>
                          <a:cs typeface="Times New Roman" panose="02020603050405020304" pitchFamily="18" charset="0"/>
                        </a:rPr>
                        <a:t>2%</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0000"/>
                        </a:lnSpc>
                        <a:spcAft>
                          <a:spcPts val="0"/>
                        </a:spcAft>
                      </a:pPr>
                      <a:r>
                        <a:rPr lang="ru-RU" sz="1400" dirty="0">
                          <a:effectLst/>
                        </a:rPr>
                        <a:t>-</a:t>
                      </a:r>
                      <a:endParaRPr lang="ru-RU" sz="1100" dirty="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75428895"/>
                  </a:ext>
                </a:extLst>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a:extLst>
              <a:ext uri="{FF2B5EF4-FFF2-40B4-BE49-F238E27FC236}">
                <a16:creationId xmlns:a16="http://schemas.microsoft.com/office/drawing/2014/main" id="{533E2165-23CB-4EFF-990A-F6B9CF5DE58E}"/>
              </a:ext>
            </a:extLst>
          </p:cNvPr>
          <p:cNvPicPr>
            <a:picLocks noChangeAspect="1"/>
          </p:cNvPicPr>
          <p:nvPr/>
        </p:nvPicPr>
        <p:blipFill>
          <a:blip r:embed="rId2"/>
          <a:stretch>
            <a:fillRect/>
          </a:stretch>
        </p:blipFill>
        <p:spPr>
          <a:xfrm>
            <a:off x="1403648" y="1052736"/>
            <a:ext cx="6768752" cy="4193765"/>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Таблица 1"/>
          <p:cNvGraphicFramePr>
            <a:graphicFrameLocks noGrp="1"/>
          </p:cNvGraphicFramePr>
          <p:nvPr>
            <p:extLst>
              <p:ext uri="{D42A27DB-BD31-4B8C-83A1-F6EECF244321}">
                <p14:modId xmlns:p14="http://schemas.microsoft.com/office/powerpoint/2010/main" val="3697711733"/>
              </p:ext>
            </p:extLst>
          </p:nvPr>
        </p:nvGraphicFramePr>
        <p:xfrm>
          <a:off x="395536" y="260648"/>
          <a:ext cx="8424936" cy="6035040"/>
        </p:xfrm>
        <a:graphic>
          <a:graphicData uri="http://schemas.openxmlformats.org/drawingml/2006/table">
            <a:tbl>
              <a:tblPr/>
              <a:tblGrid>
                <a:gridCol w="8424936">
                  <a:extLst>
                    <a:ext uri="{9D8B030D-6E8A-4147-A177-3AD203B41FA5}">
                      <a16:colId xmlns:a16="http://schemas.microsoft.com/office/drawing/2014/main" val="20000"/>
                    </a:ext>
                  </a:extLst>
                </a:gridCol>
              </a:tblGrid>
              <a:tr h="0">
                <a:tc>
                  <a:txBody>
                    <a:bodyPr/>
                    <a:lstStyle/>
                    <a:p>
                      <a:pPr indent="450215" algn="just">
                        <a:lnSpc>
                          <a:spcPct val="150000"/>
                        </a:lnSpc>
                        <a:spcAft>
                          <a:spcPts val="0"/>
                        </a:spcAft>
                      </a:pPr>
                      <a:endParaRPr lang="ru-RU" sz="2400" b="1" dirty="0">
                        <a:latin typeface="Calibri"/>
                        <a:ea typeface="Times New Roman"/>
                        <a:cs typeface="Times New Roman"/>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0">
                <a:tc>
                  <a:txBody>
                    <a:bodyPr/>
                    <a:lstStyle/>
                    <a:p>
                      <a:pPr marL="0" marR="0" lvl="0" indent="450215" algn="just" defTabSz="914400" rtl="0" eaLnBrk="1" fontAlgn="auto" latinLnBrk="0" hangingPunct="1">
                        <a:lnSpc>
                          <a:spcPct val="100000"/>
                        </a:lnSpc>
                        <a:spcBef>
                          <a:spcPts val="0"/>
                        </a:spcBef>
                        <a:spcAft>
                          <a:spcPts val="0"/>
                        </a:spcAft>
                        <a:buClrTx/>
                        <a:buSzTx/>
                        <a:buFontTx/>
                        <a:buNone/>
                        <a:tabLst/>
                        <a:defRPr/>
                      </a:pPr>
                      <a:r>
                        <a:rPr lang="ru-RU" sz="2500" kern="1200" dirty="0">
                          <a:solidFill>
                            <a:schemeClr val="tx1"/>
                          </a:solidFill>
                          <a:effectLst/>
                          <a:latin typeface="Times New Roman" panose="02020603050405020304" pitchFamily="18" charset="0"/>
                          <a:ea typeface="+mn-ea"/>
                          <a:cs typeface="Times New Roman" panose="02020603050405020304" pitchFamily="18" charset="0"/>
                        </a:rPr>
                        <a:t>Сравнительный анализ показал, что высокий уровень развития мелкой моторики рук у детей старшего дошкольного возраста увеличивается. Низкий уровень развития исчез совсем.</a:t>
                      </a:r>
                    </a:p>
                    <a:p>
                      <a:pPr marL="0" marR="0" lvl="0" indent="450215" algn="just" defTabSz="914400" rtl="0" eaLnBrk="1" fontAlgn="auto" latinLnBrk="0" hangingPunct="1">
                        <a:lnSpc>
                          <a:spcPct val="100000"/>
                        </a:lnSpc>
                        <a:spcBef>
                          <a:spcPts val="0"/>
                        </a:spcBef>
                        <a:spcAft>
                          <a:spcPts val="0"/>
                        </a:spcAft>
                        <a:buClrTx/>
                        <a:buSzTx/>
                        <a:buFontTx/>
                        <a:buNone/>
                        <a:tabLst/>
                        <a:defRPr/>
                      </a:pPr>
                      <a:r>
                        <a:rPr lang="ru-RU" sz="2500" kern="1200" dirty="0">
                          <a:solidFill>
                            <a:schemeClr val="tx1"/>
                          </a:solidFill>
                          <a:effectLst/>
                          <a:latin typeface="Times New Roman" panose="02020603050405020304" pitchFamily="18" charset="0"/>
                          <a:ea typeface="+mn-ea"/>
                          <a:cs typeface="Times New Roman" panose="02020603050405020304" pitchFamily="18" charset="0"/>
                        </a:rPr>
                        <a:t>Таким образом, проведенная диагностика свидетельствует об эффективности разработанной системе мероприятий по формированию мелкой моторики рук через использование нетрадиционных техник аппликации.  Это позволяет утверждать, что поставленные мною задачи по развитию мелкой моторики рук у детей старшего дошкольного возраста, через нетрадиционные техники аппликации, полностью подтвердилась.</a:t>
                      </a:r>
                    </a:p>
                    <a:p>
                      <a:pPr marL="0" marR="0" lvl="0" indent="450215" algn="just" defTabSz="914400" rtl="0" eaLnBrk="1" fontAlgn="auto" latinLnBrk="0" hangingPunct="1">
                        <a:lnSpc>
                          <a:spcPct val="100000"/>
                        </a:lnSpc>
                        <a:spcBef>
                          <a:spcPts val="0"/>
                        </a:spcBef>
                        <a:spcAft>
                          <a:spcPts val="0"/>
                        </a:spcAft>
                        <a:buClrTx/>
                        <a:buSzTx/>
                        <a:buFontTx/>
                        <a:buNone/>
                        <a:tabLst/>
                        <a:defRPr/>
                      </a:pPr>
                      <a:endParaRPr lang="ru-RU" sz="2400" kern="1200" dirty="0">
                        <a:solidFill>
                          <a:schemeClr val="tx1"/>
                        </a:solidFill>
                        <a:effectLst/>
                        <a:latin typeface="Times New Roman" panose="02020603050405020304" pitchFamily="18" charset="0"/>
                        <a:ea typeface="+mn-ea"/>
                        <a:cs typeface="Times New Roman" panose="02020603050405020304" pitchFamily="18" charset="0"/>
                      </a:endParaRPr>
                    </a:p>
                    <a:p>
                      <a:pPr indent="450215" algn="just">
                        <a:lnSpc>
                          <a:spcPct val="150000"/>
                        </a:lnSpc>
                        <a:spcAft>
                          <a:spcPts val="0"/>
                        </a:spcAft>
                      </a:pPr>
                      <a:endParaRPr lang="ru-RU" sz="2400" dirty="0">
                        <a:latin typeface="Calibri"/>
                        <a:ea typeface="Times New Roman"/>
                        <a:cs typeface="Times New Roman"/>
                      </a:endParaRPr>
                    </a:p>
                  </a:txBody>
                  <a:tcPr marL="68580" marR="6858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bl>
          </a:graphicData>
        </a:graphic>
      </p:graphicFrame>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39552" y="1700808"/>
            <a:ext cx="8424936" cy="830997"/>
          </a:xfrm>
          <a:prstGeom prst="rect">
            <a:avLst/>
          </a:prstGeom>
        </p:spPr>
        <p:txBody>
          <a:bodyPr wrap="square">
            <a:spAutoFit/>
          </a:bodyPr>
          <a:lstStyle/>
          <a:p>
            <a:pPr>
              <a:buNone/>
            </a:pPr>
            <a:r>
              <a:rPr lang="ru-RU" sz="2400" b="1" dirty="0">
                <a:latin typeface="Times New Roman" pitchFamily="18" charset="0"/>
                <a:cs typeface="Times New Roman" pitchFamily="18" charset="0"/>
              </a:rPr>
              <a:t>Цель :</a:t>
            </a:r>
            <a:r>
              <a:rPr lang="ru-RU" sz="2400" dirty="0">
                <a:latin typeface="Times New Roman" pitchFamily="18" charset="0"/>
                <a:cs typeface="Times New Roman" pitchFamily="18" charset="0"/>
              </a:rPr>
              <a:t> определить уровень развития мелкой моторики у детей старшего дошкольного возраста </a:t>
            </a:r>
          </a:p>
        </p:txBody>
      </p:sp>
      <p:sp>
        <p:nvSpPr>
          <p:cNvPr id="4" name="Прямоугольник 3"/>
          <p:cNvSpPr/>
          <p:nvPr/>
        </p:nvSpPr>
        <p:spPr>
          <a:xfrm>
            <a:off x="503548" y="2675408"/>
            <a:ext cx="8280920" cy="2677656"/>
          </a:xfrm>
          <a:prstGeom prst="rect">
            <a:avLst/>
          </a:prstGeom>
        </p:spPr>
        <p:txBody>
          <a:bodyPr wrap="square">
            <a:spAutoFit/>
          </a:bodyPr>
          <a:lstStyle/>
          <a:p>
            <a:r>
              <a:rPr lang="ru-RU" sz="2400" dirty="0">
                <a:latin typeface="Times New Roman" pitchFamily="18" charset="0"/>
                <a:cs typeface="Times New Roman" pitchFamily="18" charset="0"/>
              </a:rPr>
              <a:t>В основу диагностики были положены задания, предложенные в следующих изданиях: </a:t>
            </a:r>
          </a:p>
          <a:p>
            <a:endParaRPr lang="ru-RU" sz="2400" dirty="0">
              <a:latin typeface="Times New Roman" pitchFamily="18" charset="0"/>
              <a:cs typeface="Times New Roman" pitchFamily="18" charset="0"/>
            </a:endParaRPr>
          </a:p>
          <a:p>
            <a:r>
              <a:rPr lang="ru-RU" sz="2400" dirty="0">
                <a:latin typeface="Times New Roman" pitchFamily="18" charset="0"/>
                <a:cs typeface="Times New Roman" pitchFamily="18" charset="0"/>
              </a:rPr>
              <a:t>1. </a:t>
            </a:r>
            <a:r>
              <a:rPr lang="ru-RU" sz="2400" dirty="0" err="1">
                <a:latin typeface="Times New Roman" pitchFamily="18" charset="0"/>
                <a:cs typeface="Times New Roman" pitchFamily="18" charset="0"/>
              </a:rPr>
              <a:t>Гаврина</a:t>
            </a:r>
            <a:r>
              <a:rPr lang="ru-RU" sz="2400" dirty="0">
                <a:latin typeface="Times New Roman" pitchFamily="18" charset="0"/>
                <a:cs typeface="Times New Roman" pitchFamily="18" charset="0"/>
              </a:rPr>
              <a:t> С.Е., Топоркова И.Г., </a:t>
            </a:r>
            <a:r>
              <a:rPr lang="ru-RU" sz="2400" dirty="0" err="1">
                <a:latin typeface="Times New Roman" pitchFamily="18" charset="0"/>
                <a:cs typeface="Times New Roman" pitchFamily="18" charset="0"/>
              </a:rPr>
              <a:t>Щербинина</a:t>
            </a:r>
            <a:r>
              <a:rPr lang="ru-RU" sz="2400" dirty="0">
                <a:latin typeface="Times New Roman" pitchFamily="18" charset="0"/>
                <a:cs typeface="Times New Roman" pitchFamily="18" charset="0"/>
              </a:rPr>
              <a:t> С.В. Книга тестов. </a:t>
            </a:r>
          </a:p>
          <a:p>
            <a:r>
              <a:rPr lang="ru-RU" sz="2400" dirty="0">
                <a:latin typeface="Times New Roman" pitchFamily="18" charset="0"/>
                <a:cs typeface="Times New Roman" pitchFamily="18" charset="0"/>
              </a:rPr>
              <a:t>2. Диагностика готовности ребенка к школе / Под ред. Н.Е. </a:t>
            </a:r>
            <a:r>
              <a:rPr lang="ru-RU" sz="2400" dirty="0" err="1">
                <a:latin typeface="Times New Roman" pitchFamily="18" charset="0"/>
                <a:cs typeface="Times New Roman" pitchFamily="18" charset="0"/>
              </a:rPr>
              <a:t>Вераксы</a:t>
            </a:r>
            <a:r>
              <a:rPr lang="ru-RU" sz="2400" dirty="0">
                <a:latin typeface="Times New Roman" pitchFamily="18" charset="0"/>
                <a:cs typeface="Times New Roman" pitchFamily="18" charset="0"/>
              </a:rPr>
              <a:t>. </a:t>
            </a:r>
            <a:endParaRPr lang="ru-RU" sz="2000" dirty="0">
              <a:latin typeface="Times New Roman" pitchFamily="18" charset="0"/>
              <a:cs typeface="Times New Roman" pitchFamily="18" charset="0"/>
            </a:endParaRPr>
          </a:p>
        </p:txBody>
      </p:sp>
      <p:sp>
        <p:nvSpPr>
          <p:cNvPr id="6" name="TextBox 5">
            <a:extLst>
              <a:ext uri="{FF2B5EF4-FFF2-40B4-BE49-F238E27FC236}">
                <a16:creationId xmlns:a16="http://schemas.microsoft.com/office/drawing/2014/main" id="{563F32DB-32BF-4DF9-8FE9-E9662FC05A90}"/>
              </a:ext>
            </a:extLst>
          </p:cNvPr>
          <p:cNvSpPr txBox="1"/>
          <p:nvPr/>
        </p:nvSpPr>
        <p:spPr>
          <a:xfrm>
            <a:off x="395536" y="188640"/>
            <a:ext cx="8496944" cy="1384995"/>
          </a:xfrm>
          <a:prstGeom prst="rect">
            <a:avLst/>
          </a:prstGeom>
          <a:noFill/>
        </p:spPr>
        <p:txBody>
          <a:bodyPr wrap="square">
            <a:spAutoFit/>
          </a:bodyPr>
          <a:lstStyle/>
          <a:p>
            <a:pPr indent="180340" algn="ctr"/>
            <a:r>
              <a:rPr lang="ru-RU" sz="2800" b="1" dirty="0">
                <a:effectLst/>
                <a:latin typeface="Times New Roman" panose="02020603050405020304" pitchFamily="18" charset="0"/>
                <a:ea typeface="Times New Roman" panose="02020603050405020304" pitchFamily="18" charset="0"/>
              </a:rPr>
              <a:t>Для выявления уровня развития мелкой моторики, её существенных особенностей нами был подобран ряд </a:t>
            </a:r>
            <a:r>
              <a:rPr lang="ru-RU" sz="2800" b="1" dirty="0" smtClean="0">
                <a:effectLst/>
                <a:latin typeface="Times New Roman" panose="02020603050405020304" pitchFamily="18" charset="0"/>
                <a:ea typeface="Times New Roman" panose="02020603050405020304" pitchFamily="18" charset="0"/>
              </a:rPr>
              <a:t>методик</a:t>
            </a:r>
            <a:endParaRPr lang="ru-RU" sz="2800" b="1" dirty="0">
              <a:effectLst/>
              <a:latin typeface="Times New Roman" panose="02020603050405020304" pitchFamily="18" charset="0"/>
              <a:ea typeface="Times New Roman" panose="02020603050405020304"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548680"/>
            <a:ext cx="8496944" cy="1815882"/>
          </a:xfrm>
          <a:prstGeom prst="rect">
            <a:avLst/>
          </a:prstGeom>
        </p:spPr>
        <p:txBody>
          <a:bodyPr wrap="square">
            <a:spAutoFit/>
          </a:bodyPr>
          <a:lstStyle/>
          <a:p>
            <a:pPr algn="ctr" fontAlgn="base">
              <a:spcBef>
                <a:spcPct val="0"/>
              </a:spcBef>
              <a:spcAft>
                <a:spcPct val="0"/>
              </a:spcAft>
              <a:tabLst>
                <a:tab pos="450850" algn="l"/>
                <a:tab pos="6119813" algn="r"/>
              </a:tabLst>
            </a:pPr>
            <a:r>
              <a:rPr lang="ru-RU" sz="2800" b="1" dirty="0">
                <a:latin typeface="Times New Roman" pitchFamily="18" charset="0"/>
                <a:ea typeface="Times New Roman" pitchFamily="18" charset="0"/>
                <a:cs typeface="Times New Roman" pitchFamily="18" charset="0"/>
              </a:rPr>
              <a:t>Диагностика уровня развития  графических навыков у детей старшего дошкольного возраста на начальном этапе</a:t>
            </a:r>
            <a:endParaRPr lang="ru-RU" sz="2800" dirty="0">
              <a:solidFill>
                <a:srgbClr val="FF0000"/>
              </a:solidFill>
            </a:endParaRPr>
          </a:p>
          <a:p>
            <a:pPr lvl="0" algn="ctr" fontAlgn="base">
              <a:spcBef>
                <a:spcPct val="0"/>
              </a:spcBef>
              <a:spcAft>
                <a:spcPct val="0"/>
              </a:spcAft>
              <a:tabLst>
                <a:tab pos="450850" algn="l"/>
                <a:tab pos="6119813" algn="r"/>
              </a:tabLst>
            </a:pPr>
            <a:endParaRPr lang="ru-RU" sz="2800" strike="sngStrike" dirty="0">
              <a:latin typeface="Arial" pitchFamily="34" charset="0"/>
              <a:cs typeface="Arial" pitchFamily="34" charset="0"/>
            </a:endParaRPr>
          </a:p>
        </p:txBody>
      </p:sp>
      <p:pic>
        <p:nvPicPr>
          <p:cNvPr id="5" name="Рисунок 4" descr="C:\Users\Александр\Desktop\межсессия с ВКР\WP_20170516_007.jpg"/>
          <p:cNvPicPr/>
          <p:nvPr/>
        </p:nvPicPr>
        <p:blipFill>
          <a:blip r:embed="rId2" cstate="print"/>
          <a:srcRect/>
          <a:stretch>
            <a:fillRect/>
          </a:stretch>
        </p:blipFill>
        <p:spPr bwMode="auto">
          <a:xfrm>
            <a:off x="179512" y="2060848"/>
            <a:ext cx="3528392" cy="1728192"/>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15361" name="Rectangle 1"/>
          <p:cNvSpPr>
            <a:spLocks noChangeArrowheads="1"/>
          </p:cNvSpPr>
          <p:nvPr/>
        </p:nvSpPr>
        <p:spPr bwMode="auto">
          <a:xfrm>
            <a:off x="395536" y="3861048"/>
            <a:ext cx="3096344"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ctr" defTabSz="914400" rtl="0" eaLnBrk="1" fontAlgn="base" latinLnBrk="0" hangingPunct="1">
              <a:lnSpc>
                <a:spcPct val="100000"/>
              </a:lnSpc>
              <a:spcBef>
                <a:spcPct val="0"/>
              </a:spcBef>
              <a:spcAft>
                <a:spcPct val="0"/>
              </a:spcAft>
              <a:buClrTx/>
              <a:buSzTx/>
              <a:tabLst/>
            </a:pPr>
            <a:r>
              <a:rPr kumimoji="0" lang="ru-RU" sz="1600"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Диагностическое задание «Фигуры»</a:t>
            </a:r>
            <a:endParaRPr kumimoji="0" lang="ru-RU" sz="2000" b="1" i="0" u="none" strike="noStrike" cap="none" normalizeH="0" baseline="0" dirty="0">
              <a:ln>
                <a:noFill/>
              </a:ln>
              <a:solidFill>
                <a:schemeClr val="tx1"/>
              </a:solidFill>
              <a:effectLst/>
              <a:latin typeface="Times New Roman" pitchFamily="18" charset="0"/>
              <a:cs typeface="Times New Roman" pitchFamily="18" charset="0"/>
            </a:endParaRPr>
          </a:p>
        </p:txBody>
      </p:sp>
      <p:pic>
        <p:nvPicPr>
          <p:cNvPr id="7" name="Рисунок 6" descr="C:\Users\Александр\Desktop\фоточки\Новая папка с телефона\WP_20170426_023.jpg"/>
          <p:cNvPicPr/>
          <p:nvPr/>
        </p:nvPicPr>
        <p:blipFill>
          <a:blip r:embed="rId3" cstate="print"/>
          <a:srcRect/>
          <a:stretch>
            <a:fillRect/>
          </a:stretch>
        </p:blipFill>
        <p:spPr bwMode="auto">
          <a:xfrm>
            <a:off x="6156176" y="1628800"/>
            <a:ext cx="2160240" cy="3024336"/>
          </a:xfrm>
          <a:prstGeom prst="rect">
            <a:avLst/>
          </a:prstGeom>
          <a:ln>
            <a:noFill/>
          </a:ln>
          <a:effectLst>
            <a:outerShdw blurRad="292100" dist="139700" dir="2700000" algn="tl" rotWithShape="0">
              <a:srgbClr val="333333">
                <a:alpha val="65000"/>
              </a:srgbClr>
            </a:outerShdw>
          </a:effectLst>
        </p:spPr>
      </p:pic>
      <p:sp>
        <p:nvSpPr>
          <p:cNvPr id="15363" name="Rectangle 3"/>
          <p:cNvSpPr>
            <a:spLocks noChangeArrowheads="1"/>
          </p:cNvSpPr>
          <p:nvPr/>
        </p:nvSpPr>
        <p:spPr bwMode="auto">
          <a:xfrm>
            <a:off x="5580112" y="4725144"/>
            <a:ext cx="3060261"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50850" algn="ctr" defTabSz="914400" rtl="0" eaLnBrk="1" fontAlgn="base" latinLnBrk="0" hangingPunct="1">
              <a:lnSpc>
                <a:spcPct val="100000"/>
              </a:lnSpc>
              <a:spcBef>
                <a:spcPct val="0"/>
              </a:spcBef>
              <a:spcAft>
                <a:spcPct val="0"/>
              </a:spcAft>
              <a:buClrTx/>
              <a:buSzTx/>
              <a:tabLst/>
            </a:pPr>
            <a:r>
              <a:rPr kumimoji="0" lang="ru-RU" sz="1600"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Диагностическое задание </a:t>
            </a:r>
          </a:p>
          <a:p>
            <a:pPr marL="0" marR="0" lvl="0" indent="450850" algn="ctr" defTabSz="914400" rtl="0" eaLnBrk="1" fontAlgn="base" latinLnBrk="0" hangingPunct="1">
              <a:lnSpc>
                <a:spcPct val="100000"/>
              </a:lnSpc>
              <a:spcBef>
                <a:spcPct val="0"/>
              </a:spcBef>
              <a:spcAft>
                <a:spcPct val="0"/>
              </a:spcAft>
              <a:buClrTx/>
              <a:buSzTx/>
              <a:tabLst/>
            </a:pPr>
            <a:r>
              <a:rPr kumimoji="0" lang="ru-RU" sz="1600"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«Письмо»</a:t>
            </a:r>
            <a:endParaRPr kumimoji="0" lang="ru-RU" sz="2000" b="1" i="0" u="none" strike="noStrike" cap="none" normalizeH="0" baseline="0" dirty="0">
              <a:ln>
                <a:noFill/>
              </a:ln>
              <a:solidFill>
                <a:schemeClr val="tx1"/>
              </a:solidFill>
              <a:effectLst/>
              <a:latin typeface="Times New Roman" pitchFamily="18" charset="0"/>
              <a:cs typeface="Times New Roman" pitchFamily="18" charset="0"/>
            </a:endParaRPr>
          </a:p>
        </p:txBody>
      </p:sp>
      <p:pic>
        <p:nvPicPr>
          <p:cNvPr id="9" name="Рисунок 8" descr="C:\Users\Александр\Desktop\фоточки\Новая папка с телефона\WP_20170426_018.jpg"/>
          <p:cNvPicPr/>
          <p:nvPr/>
        </p:nvPicPr>
        <p:blipFill>
          <a:blip r:embed="rId4" cstate="print"/>
          <a:srcRect/>
          <a:stretch>
            <a:fillRect/>
          </a:stretch>
        </p:blipFill>
        <p:spPr bwMode="auto">
          <a:xfrm>
            <a:off x="2627784" y="4221088"/>
            <a:ext cx="3401383" cy="1944216"/>
          </a:xfrm>
          <a:prstGeom prst="rect">
            <a:avLst/>
          </a:prstGeom>
          <a:ln>
            <a:noFill/>
          </a:ln>
          <a:effectLst>
            <a:outerShdw blurRad="292100" dist="139700" dir="2700000" algn="tl" rotWithShape="0">
              <a:srgbClr val="333333">
                <a:alpha val="65000"/>
              </a:srgbClr>
            </a:outerShdw>
          </a:effectLst>
        </p:spPr>
      </p:pic>
      <p:sp>
        <p:nvSpPr>
          <p:cNvPr id="10" name="Прямоугольник 9"/>
          <p:cNvSpPr/>
          <p:nvPr/>
        </p:nvSpPr>
        <p:spPr>
          <a:xfrm>
            <a:off x="2030626" y="6309320"/>
            <a:ext cx="4072270" cy="338554"/>
          </a:xfrm>
          <a:prstGeom prst="rect">
            <a:avLst/>
          </a:prstGeom>
        </p:spPr>
        <p:txBody>
          <a:bodyPr wrap="none">
            <a:spAutoFit/>
          </a:bodyPr>
          <a:lstStyle/>
          <a:p>
            <a:pPr lvl="0" indent="450850" algn="ctr" fontAlgn="base">
              <a:spcBef>
                <a:spcPct val="0"/>
              </a:spcBef>
              <a:spcAft>
                <a:spcPct val="0"/>
              </a:spcAft>
            </a:pPr>
            <a:r>
              <a:rPr lang="ru-RU" sz="1600" b="1" dirty="0">
                <a:latin typeface="Times New Roman" pitchFamily="18" charset="0"/>
                <a:ea typeface="Times New Roman" pitchFamily="18" charset="0"/>
                <a:cs typeface="Times New Roman" pitchFamily="18" charset="0"/>
              </a:rPr>
              <a:t>Диагностическое задание «Полоски»</a:t>
            </a:r>
            <a:endParaRPr lang="ru-RU" sz="2000" b="1" dirty="0">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67544" y="404664"/>
            <a:ext cx="8352928" cy="830997"/>
          </a:xfrm>
          <a:prstGeom prst="rect">
            <a:avLst/>
          </a:prstGeom>
        </p:spPr>
        <p:txBody>
          <a:bodyPr wrap="square">
            <a:spAutoFit/>
          </a:bodyPr>
          <a:lstStyle/>
          <a:p>
            <a:pPr algn="ctr"/>
            <a:r>
              <a:rPr lang="ru-RU" sz="2400" b="1" dirty="0">
                <a:latin typeface="Times New Roman" panose="02020603050405020304" pitchFamily="18" charset="0"/>
                <a:cs typeface="Times New Roman" panose="02020603050405020304" pitchFamily="18" charset="0"/>
              </a:rPr>
              <a:t>Индивидуальная работа с детьми по повышению уровня развития мелкой моторики</a:t>
            </a:r>
            <a:endParaRPr lang="ru-RU" sz="2400" dirty="0"/>
          </a:p>
        </p:txBody>
      </p:sp>
      <p:pic>
        <p:nvPicPr>
          <p:cNvPr id="3" name="Рисунок 2" descr="WP_20170524_003.jpg"/>
          <p:cNvPicPr>
            <a:picLocks noChangeAspect="1"/>
          </p:cNvPicPr>
          <p:nvPr/>
        </p:nvPicPr>
        <p:blipFill>
          <a:blip r:embed="rId2" cstate="print"/>
          <a:stretch>
            <a:fillRect/>
          </a:stretch>
        </p:blipFill>
        <p:spPr>
          <a:xfrm>
            <a:off x="179512" y="1412776"/>
            <a:ext cx="3960440" cy="2224692"/>
          </a:xfrm>
          <a:prstGeom prst="rect">
            <a:avLst/>
          </a:prstGeom>
          <a:ln>
            <a:noFill/>
          </a:ln>
          <a:effectLst>
            <a:outerShdw blurRad="292100" dist="139700" dir="2700000" algn="tl" rotWithShape="0">
              <a:srgbClr val="333333">
                <a:alpha val="65000"/>
              </a:srgbClr>
            </a:outerShdw>
          </a:effectLst>
        </p:spPr>
      </p:pic>
      <p:pic>
        <p:nvPicPr>
          <p:cNvPr id="4" name="Рисунок 3" descr="WP_20170524_004.jpg"/>
          <p:cNvPicPr>
            <a:picLocks noChangeAspect="1"/>
          </p:cNvPicPr>
          <p:nvPr/>
        </p:nvPicPr>
        <p:blipFill>
          <a:blip r:embed="rId3" cstate="print"/>
          <a:stretch>
            <a:fillRect/>
          </a:stretch>
        </p:blipFill>
        <p:spPr>
          <a:xfrm>
            <a:off x="4716016" y="1412776"/>
            <a:ext cx="4003057" cy="2248631"/>
          </a:xfrm>
          <a:prstGeom prst="rect">
            <a:avLst/>
          </a:prstGeom>
          <a:ln>
            <a:noFill/>
          </a:ln>
          <a:effectLst>
            <a:outerShdw blurRad="292100" dist="139700" dir="2700000" algn="tl" rotWithShape="0">
              <a:srgbClr val="333333">
                <a:alpha val="65000"/>
              </a:srgbClr>
            </a:outerShdw>
          </a:effectLst>
        </p:spPr>
      </p:pic>
      <p:pic>
        <p:nvPicPr>
          <p:cNvPr id="5" name="Рисунок 4" descr="C:\Users\Александр\AppData\Local\Microsoft\Windows\Temporary Internet Files\Content.Word\WP_20170524_010.jpg"/>
          <p:cNvPicPr/>
          <p:nvPr/>
        </p:nvPicPr>
        <p:blipFill>
          <a:blip r:embed="rId4" cstate="print"/>
          <a:srcRect/>
          <a:stretch>
            <a:fillRect/>
          </a:stretch>
        </p:blipFill>
        <p:spPr bwMode="auto">
          <a:xfrm rot="5400000">
            <a:off x="1223628" y="3320988"/>
            <a:ext cx="2304256" cy="3960440"/>
          </a:xfrm>
          <a:prstGeom prst="rect">
            <a:avLst/>
          </a:prstGeom>
          <a:ln>
            <a:noFill/>
          </a:ln>
          <a:effectLst>
            <a:outerShdw blurRad="292100" dist="139700" dir="2700000" algn="tl" rotWithShape="0">
              <a:srgbClr val="333333">
                <a:alpha val="65000"/>
              </a:srgbClr>
            </a:outerShdw>
          </a:effectLst>
        </p:spPr>
      </p:pic>
      <p:pic>
        <p:nvPicPr>
          <p:cNvPr id="6" name="Рисунок 5" descr="WP_20170524_013.jpg"/>
          <p:cNvPicPr>
            <a:picLocks noChangeAspect="1"/>
          </p:cNvPicPr>
          <p:nvPr/>
        </p:nvPicPr>
        <p:blipFill>
          <a:blip r:embed="rId5" cstate="print"/>
          <a:stretch>
            <a:fillRect/>
          </a:stretch>
        </p:blipFill>
        <p:spPr>
          <a:xfrm>
            <a:off x="4860032" y="4149080"/>
            <a:ext cx="3973892" cy="2232248"/>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00A6038-99C5-4FEC-899F-2557D6A283BF}"/>
              </a:ext>
            </a:extLst>
          </p:cNvPr>
          <p:cNvSpPr txBox="1"/>
          <p:nvPr/>
        </p:nvSpPr>
        <p:spPr>
          <a:xfrm>
            <a:off x="107504" y="2852936"/>
            <a:ext cx="8856984" cy="1675715"/>
          </a:xfrm>
          <a:prstGeom prst="rect">
            <a:avLst/>
          </a:prstGeom>
          <a:noFill/>
        </p:spPr>
        <p:txBody>
          <a:bodyPr wrap="square">
            <a:spAutoFit/>
          </a:bodyPr>
          <a:lstStyle/>
          <a:p>
            <a:pPr algn="ctr">
              <a:lnSpc>
                <a:spcPct val="115000"/>
              </a:lnSpc>
              <a:spcAft>
                <a:spcPts val="1000"/>
              </a:spcAft>
              <a:tabLst>
                <a:tab pos="2095500" algn="l"/>
              </a:tabLst>
            </a:pPr>
            <a:r>
              <a:rPr lang="ru-RU" sz="2800" b="1" i="1" dirty="0">
                <a:effectLst/>
                <a:latin typeface="Times New Roman" panose="02020603050405020304" pitchFamily="18" charset="0"/>
                <a:ea typeface="Calibri" panose="020F0502020204030204" pitchFamily="34" charset="0"/>
                <a:cs typeface="Times New Roman" panose="02020603050405020304" pitchFamily="18" charset="0"/>
              </a:rPr>
              <a:t>«Движения руки всегда тесно связаны с речью и способствуют ее развитию»</a:t>
            </a:r>
            <a:endParaRPr lang="ru-RU" sz="2000" b="1" i="1" dirty="0">
              <a:effectLst/>
              <a:latin typeface="Times New Roman" panose="02020603050405020304" pitchFamily="18" charset="0"/>
              <a:ea typeface="Calibri" panose="020F0502020204030204" pitchFamily="34" charset="0"/>
              <a:cs typeface="Times New Roman" panose="02020603050405020304" pitchFamily="18" charset="0"/>
            </a:endParaRPr>
          </a:p>
          <a:p>
            <a:pPr algn="r">
              <a:lnSpc>
                <a:spcPct val="115000"/>
              </a:lnSpc>
              <a:spcAft>
                <a:spcPts val="1000"/>
              </a:spcAft>
              <a:tabLst>
                <a:tab pos="2095500" algn="l"/>
              </a:tabLst>
            </a:pPr>
            <a:r>
              <a:rPr lang="ru-RU" sz="1800" i="1"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2800" i="1" dirty="0">
                <a:effectLst/>
                <a:latin typeface="Times New Roman" panose="02020603050405020304" pitchFamily="18" charset="0"/>
                <a:ea typeface="Calibri" panose="020F0502020204030204" pitchFamily="34" charset="0"/>
                <a:cs typeface="Times New Roman" panose="02020603050405020304" pitchFamily="18" charset="0"/>
              </a:rPr>
              <a:t>В.М. Бехтерев</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506277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476672"/>
            <a:ext cx="8424936" cy="1077218"/>
          </a:xfrm>
          <a:prstGeom prst="rect">
            <a:avLst/>
          </a:prstGeom>
        </p:spPr>
        <p:txBody>
          <a:bodyPr wrap="square">
            <a:spAutoFit/>
          </a:bodyPr>
          <a:lstStyle/>
          <a:p>
            <a:pPr indent="450850" algn="ctr" fontAlgn="base">
              <a:spcBef>
                <a:spcPct val="0"/>
              </a:spcBef>
              <a:spcAft>
                <a:spcPct val="0"/>
              </a:spcAft>
              <a:tabLst>
                <a:tab pos="6119813" algn="r"/>
              </a:tabLst>
            </a:pPr>
            <a:r>
              <a:rPr lang="ru-RU" sz="3200" b="1" dirty="0">
                <a:latin typeface="Times New Roman" pitchFamily="18" charset="0"/>
                <a:ea typeface="Times New Roman" pitchFamily="18" charset="0"/>
                <a:cs typeface="Times New Roman" pitchFamily="18" charset="0"/>
              </a:rPr>
              <a:t>Вывод</a:t>
            </a:r>
            <a:endParaRPr lang="ru-RU" sz="3200" dirty="0">
              <a:solidFill>
                <a:srgbClr val="FF0000"/>
              </a:solidFill>
            </a:endParaRPr>
          </a:p>
          <a:p>
            <a:pPr lvl="0" indent="450850" algn="ctr" fontAlgn="base">
              <a:spcBef>
                <a:spcPct val="0"/>
              </a:spcBef>
              <a:spcAft>
                <a:spcPct val="0"/>
              </a:spcAft>
              <a:tabLst>
                <a:tab pos="6119813" algn="r"/>
              </a:tabLst>
            </a:pPr>
            <a:r>
              <a:rPr lang="ru-RU" sz="3200" b="1" dirty="0">
                <a:latin typeface="Times New Roman" pitchFamily="18" charset="0"/>
                <a:ea typeface="Times New Roman" pitchFamily="18" charset="0"/>
                <a:cs typeface="Times New Roman" pitchFamily="18" charset="0"/>
              </a:rPr>
              <a:t> </a:t>
            </a:r>
            <a:endParaRPr lang="ru-RU" sz="3200" dirty="0">
              <a:latin typeface="Arial" pitchFamily="34" charset="0"/>
              <a:cs typeface="Arial" pitchFamily="34" charset="0"/>
            </a:endParaRPr>
          </a:p>
        </p:txBody>
      </p:sp>
      <p:sp>
        <p:nvSpPr>
          <p:cNvPr id="3" name="Прямоугольник 2"/>
          <p:cNvSpPr/>
          <p:nvPr/>
        </p:nvSpPr>
        <p:spPr>
          <a:xfrm>
            <a:off x="539552" y="1844824"/>
            <a:ext cx="8280920" cy="2246769"/>
          </a:xfrm>
          <a:prstGeom prst="rect">
            <a:avLst/>
          </a:prstGeom>
        </p:spPr>
        <p:txBody>
          <a:bodyPr wrap="square">
            <a:spAutoFit/>
          </a:bodyPr>
          <a:lstStyle/>
          <a:p>
            <a:pPr marL="342900" lvl="0" indent="-342900" algn="ctr">
              <a:spcBef>
                <a:spcPct val="20000"/>
              </a:spcBef>
            </a:pPr>
            <a:r>
              <a:rPr lang="ru-RU" sz="2800" dirty="0">
                <a:effectLst/>
                <a:latin typeface="Times New Roman" panose="02020603050405020304" pitchFamily="18" charset="0"/>
                <a:ea typeface="Calibri" panose="020F0502020204030204" pitchFamily="34" charset="0"/>
              </a:rPr>
              <a:t>Опыт работы показал, что использование разнообразных доступных материалов и нетрадиционных техник дает положительный результат в развитии мелкой моторики у старших дошкольников</a:t>
            </a:r>
            <a:endParaRPr lang="ru-RU" sz="4000" dirty="0">
              <a:latin typeface="Times New Roman" pitchFamily="18" charset="0"/>
              <a:cs typeface="Times New Roman"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5CC1EB1-0EB2-4DCE-B329-58E3FEE56D14}"/>
              </a:ext>
            </a:extLst>
          </p:cNvPr>
          <p:cNvSpPr txBox="1"/>
          <p:nvPr/>
        </p:nvSpPr>
        <p:spPr>
          <a:xfrm>
            <a:off x="467544" y="764704"/>
            <a:ext cx="8424936" cy="5093702"/>
          </a:xfrm>
          <a:prstGeom prst="rect">
            <a:avLst/>
          </a:prstGeom>
          <a:noFill/>
        </p:spPr>
        <p:txBody>
          <a:bodyPr wrap="square">
            <a:spAutoFit/>
          </a:bodyPr>
          <a:lstStyle/>
          <a:p>
            <a:r>
              <a:rPr lang="ru-RU" sz="2500" b="1" dirty="0">
                <a:effectLst/>
                <a:latin typeface="Times New Roman" panose="02020603050405020304" pitchFamily="18" charset="0"/>
                <a:ea typeface="Calibri" panose="020F0502020204030204" pitchFamily="34" charset="0"/>
                <a:cs typeface="Times New Roman" panose="02020603050405020304" pitchFamily="18" charset="0"/>
              </a:rPr>
              <a:t>Залогом успешного развития мелкой моторики детей старшего дошкольного возраста являются:</a:t>
            </a:r>
            <a:br>
              <a:rPr lang="ru-RU" sz="2500" b="1" dirty="0">
                <a:effectLst/>
                <a:latin typeface="Times New Roman" panose="02020603050405020304" pitchFamily="18" charset="0"/>
                <a:ea typeface="Calibri" panose="020F0502020204030204" pitchFamily="34" charset="0"/>
                <a:cs typeface="Times New Roman" panose="02020603050405020304" pitchFamily="18" charset="0"/>
              </a:rPr>
            </a:br>
            <a:r>
              <a:rPr lang="ru-RU" sz="2500" dirty="0">
                <a:effectLst/>
                <a:latin typeface="Times New Roman" panose="02020603050405020304" pitchFamily="18" charset="0"/>
                <a:ea typeface="Calibri" panose="020F0502020204030204" pitchFamily="34" charset="0"/>
                <a:cs typeface="Times New Roman" panose="02020603050405020304" pitchFamily="18" charset="0"/>
              </a:rPr>
              <a:t>1. Систематическая комплексная работа с использованием новых методик обучения нетрадиционным техникам аппликации, общения и взаимодействия с ребенком.</a:t>
            </a:r>
          </a:p>
          <a:p>
            <a:r>
              <a:rPr lang="ru-RU" sz="2500" dirty="0">
                <a:effectLst/>
                <a:latin typeface="Times New Roman" panose="02020603050405020304" pitchFamily="18" charset="0"/>
                <a:ea typeface="Calibri" panose="020F0502020204030204" pitchFamily="34" charset="0"/>
                <a:cs typeface="Times New Roman" panose="02020603050405020304" pitchFamily="18" charset="0"/>
              </a:rPr>
              <a:t>2.Создание условий для свободной самостоятельной деятельности, развития представлений о многообразии окружающего мира, возможности для самовыражения.</a:t>
            </a:r>
            <a:br>
              <a:rPr lang="ru-RU" sz="2500" dirty="0">
                <a:effectLst/>
                <a:latin typeface="Times New Roman" panose="02020603050405020304" pitchFamily="18" charset="0"/>
                <a:ea typeface="Calibri" panose="020F0502020204030204" pitchFamily="34" charset="0"/>
                <a:cs typeface="Times New Roman" panose="02020603050405020304" pitchFamily="18" charset="0"/>
              </a:rPr>
            </a:br>
            <a:r>
              <a:rPr lang="ru-RU" sz="2500" dirty="0">
                <a:effectLst/>
                <a:latin typeface="Times New Roman" panose="02020603050405020304" pitchFamily="18" charset="0"/>
                <a:ea typeface="Calibri" panose="020F0502020204030204" pitchFamily="34" charset="0"/>
                <a:cs typeface="Times New Roman" panose="02020603050405020304" pitchFamily="18" charset="0"/>
              </a:rPr>
              <a:t>3. Взаимодействие и сотрудничество воспитателей и родителей, единая позиция в понимании перспектив развития ребенка.</a:t>
            </a:r>
            <a:br>
              <a:rPr lang="ru-RU" sz="2500" dirty="0">
                <a:effectLst/>
                <a:latin typeface="Times New Roman" panose="02020603050405020304" pitchFamily="18" charset="0"/>
                <a:ea typeface="Calibri" panose="020F0502020204030204" pitchFamily="34" charset="0"/>
                <a:cs typeface="Times New Roman" panose="02020603050405020304" pitchFamily="18" charset="0"/>
              </a:rPr>
            </a:br>
            <a:r>
              <a:rPr lang="ru-RU" sz="2500" dirty="0">
                <a:effectLst/>
                <a:latin typeface="Times New Roman" panose="02020603050405020304" pitchFamily="18" charset="0"/>
                <a:ea typeface="Calibri" panose="020F0502020204030204" pitchFamily="34" charset="0"/>
                <a:cs typeface="Times New Roman" panose="02020603050405020304" pitchFamily="18" charset="0"/>
              </a:rPr>
              <a:t>4.Творческий рост педагога, воспитание собственной креативности.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EB24943-2AC9-4F02-84D5-C819F67D9A93}"/>
              </a:ext>
            </a:extLst>
          </p:cNvPr>
          <p:cNvSpPr txBox="1"/>
          <p:nvPr/>
        </p:nvSpPr>
        <p:spPr>
          <a:xfrm>
            <a:off x="467544" y="260648"/>
            <a:ext cx="8568952" cy="5863144"/>
          </a:xfrm>
          <a:prstGeom prst="rect">
            <a:avLst/>
          </a:prstGeom>
          <a:noFill/>
        </p:spPr>
        <p:txBody>
          <a:bodyPr wrap="square">
            <a:spAutoFit/>
          </a:bodyPr>
          <a:lstStyle/>
          <a:p>
            <a:pPr algn="ctr">
              <a:spcAft>
                <a:spcPts val="600"/>
              </a:spcAft>
            </a:pPr>
            <a:r>
              <a:rPr lang="ru-RU" sz="2800" b="1" dirty="0">
                <a:effectLst/>
                <a:latin typeface="Times New Roman" panose="02020603050405020304" pitchFamily="18" charset="0"/>
                <a:ea typeface="Calibri" panose="020F0502020204030204" pitchFamily="34" charset="0"/>
                <a:cs typeface="Times New Roman" panose="02020603050405020304" pitchFamily="18" charset="0"/>
              </a:rPr>
              <a:t> Перспектива</a:t>
            </a:r>
          </a:p>
          <a:p>
            <a:pPr>
              <a:spcAft>
                <a:spcPts val="600"/>
              </a:spcAft>
            </a:pPr>
            <a:r>
              <a:rPr lang="ru-RU" sz="2400" dirty="0">
                <a:effectLst/>
                <a:latin typeface="Times New Roman" panose="02020603050405020304" pitchFamily="18" charset="0"/>
                <a:ea typeface="Calibri" panose="020F0502020204030204" pitchFamily="34" charset="0"/>
                <a:cs typeface="Times New Roman" panose="02020603050405020304" pitchFamily="18" charset="0"/>
              </a:rPr>
              <a:t>В дальнейшей работе планирую продолжать работу по развитию мелкой моторики  детей.</a:t>
            </a:r>
          </a:p>
          <a:p>
            <a:pPr marL="342900" lvl="0" indent="-342900">
              <a:spcAft>
                <a:spcPts val="600"/>
              </a:spcAft>
              <a:buFont typeface="Wingdings" panose="05000000000000000000" pitchFamily="2" charset="2"/>
              <a:buChar char=""/>
            </a:pPr>
            <a:r>
              <a:rPr lang="ru-RU" sz="2400" dirty="0">
                <a:effectLst/>
                <a:latin typeface="Times New Roman" panose="02020603050405020304" pitchFamily="18" charset="0"/>
                <a:ea typeface="Calibri" panose="020F0502020204030204" pitchFamily="34" charset="0"/>
                <a:cs typeface="Times New Roman" panose="02020603050405020304" pitchFamily="18" charset="0"/>
              </a:rPr>
              <a:t>знакомить детей с новыми нетрадиционными видами аппликации: техника «кракле», декупаж и другие;</a:t>
            </a:r>
          </a:p>
          <a:p>
            <a:pPr marL="342900" lvl="0" indent="-342900">
              <a:spcAft>
                <a:spcPts val="600"/>
              </a:spcAft>
              <a:buFont typeface="Wingdings" panose="05000000000000000000" pitchFamily="2" charset="2"/>
              <a:buChar char=""/>
            </a:pPr>
            <a:r>
              <a:rPr lang="ru-RU" sz="2400" dirty="0">
                <a:effectLst/>
                <a:latin typeface="Times New Roman" panose="02020603050405020304" pitchFamily="18" charset="0"/>
                <a:ea typeface="Calibri" panose="020F0502020204030204" pitchFamily="34" charset="0"/>
                <a:cs typeface="Times New Roman" panose="02020603050405020304" pitchFamily="18" charset="0"/>
              </a:rPr>
              <a:t>продолжать разрабатывать методические рекомендации по организации работы, конспекты образовательной деятельности;</a:t>
            </a:r>
          </a:p>
          <a:p>
            <a:pPr marL="342900" lvl="0" indent="-342900">
              <a:spcAft>
                <a:spcPts val="600"/>
              </a:spcAft>
              <a:buFont typeface="Wingdings" panose="05000000000000000000" pitchFamily="2" charset="2"/>
              <a:buChar char=""/>
            </a:pPr>
            <a:r>
              <a:rPr lang="ru-RU" sz="2400" dirty="0">
                <a:effectLst/>
                <a:latin typeface="Times New Roman" panose="02020603050405020304" pitchFamily="18" charset="0"/>
                <a:ea typeface="Calibri" panose="020F0502020204030204" pitchFamily="34" charset="0"/>
                <a:cs typeface="Times New Roman" panose="02020603050405020304" pitchFamily="18" charset="0"/>
              </a:rPr>
              <a:t>подготовить консультации для родителей и воспитателей, семинары-практикумы по разным видам изобразительной деятельности, мастер- классы;</a:t>
            </a:r>
          </a:p>
          <a:p>
            <a:pPr marL="342900" lvl="0" indent="-342900">
              <a:spcAft>
                <a:spcPts val="600"/>
              </a:spcAft>
              <a:buFont typeface="Wingdings" panose="05000000000000000000" pitchFamily="2" charset="2"/>
              <a:buChar char=""/>
            </a:pPr>
            <a:r>
              <a:rPr lang="ru-RU" sz="2400" dirty="0">
                <a:effectLst/>
                <a:latin typeface="Times New Roman" panose="02020603050405020304" pitchFamily="18" charset="0"/>
                <a:ea typeface="Calibri" panose="020F0502020204030204" pitchFamily="34" charset="0"/>
                <a:cs typeface="Times New Roman" panose="02020603050405020304" pitchFamily="18" charset="0"/>
              </a:rPr>
              <a:t>принимать участие в творческих конкурсах;</a:t>
            </a:r>
          </a:p>
          <a:p>
            <a:pPr marL="342900" lvl="0" indent="-342900">
              <a:spcAft>
                <a:spcPts val="600"/>
              </a:spcAft>
              <a:buFont typeface="Wingdings" panose="05000000000000000000" pitchFamily="2" charset="2"/>
              <a:buChar char=""/>
            </a:pPr>
            <a:r>
              <a:rPr lang="ru-RU" sz="2400" dirty="0">
                <a:effectLst/>
                <a:latin typeface="Times New Roman" panose="02020603050405020304" pitchFamily="18" charset="0"/>
                <a:ea typeface="Calibri" panose="020F0502020204030204" pitchFamily="34" charset="0"/>
                <a:cs typeface="Times New Roman" panose="02020603050405020304" pitchFamily="18" charset="0"/>
              </a:rPr>
              <a:t>делиться опытом с коллегами;</a:t>
            </a:r>
          </a:p>
          <a:p>
            <a:pPr marL="342900" lvl="0" indent="-342900">
              <a:spcAft>
                <a:spcPts val="600"/>
              </a:spcAft>
              <a:buFont typeface="Wingdings" panose="05000000000000000000" pitchFamily="2" charset="2"/>
              <a:buChar char=""/>
            </a:pPr>
            <a:r>
              <a:rPr lang="ru-RU" sz="2400" dirty="0">
                <a:effectLst/>
                <a:latin typeface="Times New Roman" panose="02020603050405020304" pitchFamily="18" charset="0"/>
                <a:ea typeface="Calibri" panose="020F0502020204030204" pitchFamily="34" charset="0"/>
                <a:cs typeface="Times New Roman" panose="02020603050405020304" pitchFamily="18" charset="0"/>
              </a:rPr>
              <a:t>заниматься самообразованием по данной теме.</a:t>
            </a:r>
            <a:endParaRPr lang="ru-RU" sz="24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F4625CD-AD83-4519-B8EE-24DEBB819C8C}"/>
              </a:ext>
            </a:extLst>
          </p:cNvPr>
          <p:cNvSpPr txBox="1"/>
          <p:nvPr/>
        </p:nvSpPr>
        <p:spPr>
          <a:xfrm>
            <a:off x="251520" y="2204864"/>
            <a:ext cx="8640960" cy="1815882"/>
          </a:xfrm>
          <a:prstGeom prst="rect">
            <a:avLst/>
          </a:prstGeom>
          <a:noFill/>
        </p:spPr>
        <p:txBody>
          <a:bodyPr wrap="square">
            <a:spAutoFit/>
          </a:bodyPr>
          <a:lstStyle/>
          <a:p>
            <a:pPr lvl="0" indent="449263" algn="ctr" fontAlgn="base">
              <a:spcBef>
                <a:spcPct val="0"/>
              </a:spcBef>
              <a:spcAft>
                <a:spcPct val="0"/>
              </a:spcAft>
            </a:pPr>
            <a:r>
              <a:rPr lang="ru-RU" sz="2800" b="1" dirty="0">
                <a:latin typeface="Times New Roman" pitchFamily="18" charset="0"/>
                <a:cs typeface="Times New Roman" pitchFamily="18" charset="0"/>
              </a:rPr>
              <a:t>«Мелкая моторика»</a:t>
            </a:r>
            <a:r>
              <a:rPr lang="ru-RU" sz="2800" dirty="0">
                <a:latin typeface="Times New Roman" pitchFamily="18" charset="0"/>
                <a:cs typeface="Times New Roman" pitchFamily="18" charset="0"/>
              </a:rPr>
              <a:t> - одна из сторон двигательной сферы, которая непосредственно связана с овладением предметными действиями, развитием продуктивных видов деятельности, письмом, речью ребенка. </a:t>
            </a:r>
            <a:endParaRPr kumimoji="0" lang="ru-RU" sz="2800" b="0" i="0" u="none" strike="noStrike" cap="none" normalizeH="0" baseline="0" dirty="0">
              <a:ln>
                <a:noFill/>
              </a:ln>
              <a:solidFill>
                <a:schemeClr val="tx1"/>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35063212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E5BED03-2FB5-4908-9EC6-22C0F63BBBF6}"/>
              </a:ext>
            </a:extLst>
          </p:cNvPr>
          <p:cNvSpPr txBox="1"/>
          <p:nvPr/>
        </p:nvSpPr>
        <p:spPr>
          <a:xfrm>
            <a:off x="215516" y="1556792"/>
            <a:ext cx="8712968" cy="3108543"/>
          </a:xfrm>
          <a:prstGeom prst="rect">
            <a:avLst/>
          </a:prstGeom>
          <a:noFill/>
        </p:spPr>
        <p:txBody>
          <a:bodyPr wrap="square">
            <a:spAutoFit/>
          </a:bodyPr>
          <a:lstStyle/>
          <a:p>
            <a:pPr lvl="0" indent="449263" algn="just" fontAlgn="base">
              <a:spcBef>
                <a:spcPct val="0"/>
              </a:spcBef>
              <a:spcAft>
                <a:spcPct val="0"/>
              </a:spcAft>
            </a:pPr>
            <a:r>
              <a:rPr kumimoji="0" lang="ru-RU"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В старшем дошкольном возрасте работа по развитию мелкой моторики и координации движений руки должна стать важной частью подготовки к школе, в частности, к письму.</a:t>
            </a:r>
          </a:p>
          <a:p>
            <a:pPr indent="449263" algn="just" fontAlgn="base">
              <a:spcBef>
                <a:spcPct val="0"/>
              </a:spcBef>
              <a:spcAft>
                <a:spcPct val="0"/>
              </a:spcAft>
            </a:pPr>
            <a:r>
              <a:rPr lang="ru-RU" sz="2800" dirty="0">
                <a:latin typeface="Times New Roman" pitchFamily="18" charset="0"/>
                <a:ea typeface="Times New Roman" pitchFamily="18" charset="0"/>
                <a:cs typeface="Times New Roman" pitchFamily="18" charset="0"/>
              </a:rPr>
              <a:t>К 6 -7 годам, у детей,  в основном,  заканчивается созревание соответствующих зон коры головного мозга, развитие мелких мышц кисти. </a:t>
            </a:r>
            <a:endParaRPr lang="ru-RU" sz="2800" strike="sngStrike" dirty="0">
              <a:latin typeface="Times New Roman" pitchFamily="18" charset="0"/>
              <a:cs typeface="Times New Roman" pitchFamily="18" charset="0"/>
            </a:endParaRPr>
          </a:p>
        </p:txBody>
      </p:sp>
    </p:spTree>
    <p:extLst>
      <p:ext uri="{BB962C8B-B14F-4D97-AF65-F5344CB8AC3E}">
        <p14:creationId xmlns:p14="http://schemas.microsoft.com/office/powerpoint/2010/main" val="27699143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914AD81-7D3E-4414-889E-13564BB158B9}"/>
              </a:ext>
            </a:extLst>
          </p:cNvPr>
          <p:cNvSpPr txBox="1"/>
          <p:nvPr/>
        </p:nvSpPr>
        <p:spPr>
          <a:xfrm>
            <a:off x="249287" y="1801567"/>
            <a:ext cx="8928992" cy="2246769"/>
          </a:xfrm>
          <a:prstGeom prst="rect">
            <a:avLst/>
          </a:prstGeom>
          <a:noFill/>
        </p:spPr>
        <p:txBody>
          <a:bodyPr wrap="square">
            <a:spAutoFit/>
          </a:bodyPr>
          <a:lstStyle/>
          <a:p>
            <a:pPr algn="just"/>
            <a:r>
              <a:rPr lang="ru-RU" sz="2800" b="1" dirty="0">
                <a:effectLst/>
                <a:latin typeface="Times New Roman" panose="02020603050405020304" pitchFamily="18" charset="0"/>
                <a:ea typeface="Calibri" panose="020F0502020204030204" pitchFamily="34" charset="0"/>
                <a:cs typeface="Times New Roman" panose="02020603050405020304" pitchFamily="18" charset="0"/>
              </a:rPr>
              <a:t>Аппликация</a:t>
            </a:r>
            <a:r>
              <a:rPr lang="ru-RU" sz="2800" dirty="0">
                <a:effectLst/>
                <a:latin typeface="Times New Roman" panose="02020603050405020304" pitchFamily="18" charset="0"/>
                <a:ea typeface="Calibri" panose="020F0502020204030204" pitchFamily="34" charset="0"/>
                <a:cs typeface="Times New Roman" panose="02020603050405020304" pitchFamily="18" charset="0"/>
              </a:rPr>
              <a:t> (от лат. </a:t>
            </a:r>
            <a:r>
              <a:rPr lang="ru-RU" sz="2800" dirty="0" err="1">
                <a:effectLst/>
                <a:latin typeface="Times New Roman" panose="02020603050405020304" pitchFamily="18" charset="0"/>
                <a:ea typeface="Calibri" panose="020F0502020204030204" pitchFamily="34" charset="0"/>
                <a:cs typeface="Times New Roman" panose="02020603050405020304" pitchFamily="18" charset="0"/>
              </a:rPr>
              <a:t>applicatio</a:t>
            </a:r>
            <a:r>
              <a:rPr lang="ru-RU" sz="2800" dirty="0">
                <a:effectLst/>
                <a:latin typeface="Times New Roman" panose="02020603050405020304" pitchFamily="18" charset="0"/>
                <a:ea typeface="Calibri" panose="020F0502020204030204" pitchFamily="34" charset="0"/>
                <a:cs typeface="Times New Roman" panose="02020603050405020304" pitchFamily="18" charset="0"/>
              </a:rPr>
              <a:t> — прикладывание) - создание художественных изображений наклеиванием, </a:t>
            </a:r>
            <a:r>
              <a:rPr lang="ru-RU" sz="2800" dirty="0" err="1">
                <a:effectLst/>
                <a:latin typeface="Times New Roman" panose="02020603050405020304" pitchFamily="18" charset="0"/>
                <a:ea typeface="Calibri" panose="020F0502020204030204" pitchFamily="34" charset="0"/>
                <a:cs typeface="Times New Roman" panose="02020603050405020304" pitchFamily="18" charset="0"/>
              </a:rPr>
              <a:t>нашиванием</a:t>
            </a:r>
            <a:r>
              <a:rPr lang="ru-RU" sz="2800" dirty="0">
                <a:effectLst/>
                <a:latin typeface="Times New Roman" panose="02020603050405020304" pitchFamily="18" charset="0"/>
                <a:ea typeface="Calibri" panose="020F0502020204030204" pitchFamily="34" charset="0"/>
                <a:cs typeface="Times New Roman" panose="02020603050405020304" pitchFamily="18" charset="0"/>
              </a:rPr>
              <a:t> на ткань или бумагу разноцветных кусочков какого-либо материала; изображение, узор, созданный таким способом. </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353255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CBA6C59-859F-4EB6-A1FE-FE07CBCA15ED}"/>
              </a:ext>
            </a:extLst>
          </p:cNvPr>
          <p:cNvSpPr txBox="1"/>
          <p:nvPr/>
        </p:nvSpPr>
        <p:spPr>
          <a:xfrm>
            <a:off x="323528" y="1772816"/>
            <a:ext cx="8640960" cy="2744341"/>
          </a:xfrm>
          <a:prstGeom prst="rect">
            <a:avLst/>
          </a:prstGeom>
          <a:noFill/>
        </p:spPr>
        <p:txBody>
          <a:bodyPr wrap="square">
            <a:spAutoFit/>
          </a:bodyPr>
          <a:lstStyle/>
          <a:p>
            <a:pPr algn="ctr">
              <a:spcAft>
                <a:spcPts val="1000"/>
              </a:spcAft>
            </a:pPr>
            <a:r>
              <a:rPr lang="ru-RU" sz="3600" b="1" dirty="0">
                <a:effectLst/>
                <a:latin typeface="Times New Roman" panose="02020603050405020304" pitchFamily="18" charset="0"/>
                <a:ea typeface="Calibri" panose="020F0502020204030204" pitchFamily="34" charset="0"/>
                <a:cs typeface="Times New Roman" panose="02020603050405020304" pitchFamily="18" charset="0"/>
              </a:rPr>
              <a:t>Цель:</a:t>
            </a:r>
            <a:endParaRPr lang="ru-RU" sz="3600"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spcAft>
                <a:spcPts val="1000"/>
              </a:spcAft>
            </a:pPr>
            <a:r>
              <a:rPr lang="ru-RU" sz="1200" dirty="0">
                <a:effectLst/>
                <a:latin typeface="Times New Roman" panose="02020603050405020304" pitchFamily="18" charset="0"/>
                <a:ea typeface="Calibri" panose="020F0502020204030204" pitchFamily="34" charset="0"/>
                <a:cs typeface="Times New Roman" panose="02020603050405020304" pitchFamily="18" charset="0"/>
              </a:rPr>
              <a:t> </a:t>
            </a:r>
            <a:r>
              <a:rPr lang="ru-RU" sz="3200" dirty="0">
                <a:effectLst/>
                <a:latin typeface="Times New Roman" panose="02020603050405020304" pitchFamily="18" charset="0"/>
                <a:ea typeface="Calibri" panose="020F0502020204030204" pitchFamily="34" charset="0"/>
                <a:cs typeface="Times New Roman" panose="02020603050405020304" pitchFamily="18" charset="0"/>
              </a:rPr>
              <a:t>Развитие мелкой моторики руки у детей старшего дошкольного возраста через использование нетрадиционных техник аппликации.</a:t>
            </a:r>
            <a:endParaRPr lang="ru-RU" sz="1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263492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FA2DC94-798A-40CE-A746-F20A087C419F}"/>
              </a:ext>
            </a:extLst>
          </p:cNvPr>
          <p:cNvSpPr txBox="1"/>
          <p:nvPr/>
        </p:nvSpPr>
        <p:spPr>
          <a:xfrm>
            <a:off x="539552" y="335845"/>
            <a:ext cx="7920880" cy="6186309"/>
          </a:xfrm>
          <a:prstGeom prst="rect">
            <a:avLst/>
          </a:prstGeom>
          <a:noFill/>
        </p:spPr>
        <p:txBody>
          <a:bodyPr wrap="square">
            <a:spAutoFit/>
          </a:bodyPr>
          <a:lstStyle/>
          <a:p>
            <a:pPr algn="ctr"/>
            <a:r>
              <a:rPr lang="ru-RU" sz="3600" b="1" dirty="0">
                <a:effectLst/>
                <a:latin typeface="Times New Roman" panose="02020603050405020304" pitchFamily="18" charset="0"/>
                <a:ea typeface="Calibri" panose="020F0502020204030204" pitchFamily="34" charset="0"/>
                <a:cs typeface="Times New Roman" panose="02020603050405020304" pitchFamily="18" charset="0"/>
              </a:rPr>
              <a:t>Задачи: </a:t>
            </a:r>
            <a:endParaRPr lang="ru-RU" sz="2400"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ru-RU" sz="2400" dirty="0">
                <a:effectLst/>
                <a:latin typeface="Times New Roman" panose="02020603050405020304" pitchFamily="18" charset="0"/>
                <a:ea typeface="Calibri" panose="020F0502020204030204" pitchFamily="34" charset="0"/>
                <a:cs typeface="Times New Roman" panose="02020603050405020304" pitchFamily="18" charset="0"/>
              </a:rPr>
              <a:t>знакомить детей с различными нетрадиционными техниками аппликации: торцевание, аппликация из крупы, из ниток, из ваты и ватных дисков, обрывная аппликация, квиллинг и другие.</a:t>
            </a:r>
            <a:endParaRPr lang="ru-RU"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ru-RU" sz="2400" dirty="0">
                <a:effectLst/>
                <a:latin typeface="Times New Roman" panose="02020603050405020304" pitchFamily="18" charset="0"/>
                <a:ea typeface="Calibri" panose="020F0502020204030204" pitchFamily="34" charset="0"/>
                <a:cs typeface="Times New Roman" panose="02020603050405020304" pitchFamily="18" charset="0"/>
              </a:rPr>
              <a:t>развивать мелкую моторику, художественный вкус, фантазию, изобразительность, пространственное воображение, через использование нетрадиционных техник аппликации;</a:t>
            </a:r>
            <a:endParaRPr lang="ru-RU"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ru-RU" sz="2400" dirty="0">
                <a:effectLst/>
                <a:latin typeface="Times New Roman" panose="02020603050405020304" pitchFamily="18" charset="0"/>
                <a:ea typeface="Calibri" panose="020F0502020204030204" pitchFamily="34" charset="0"/>
                <a:cs typeface="Times New Roman" panose="02020603050405020304" pitchFamily="18" charset="0"/>
              </a:rPr>
              <a:t>содействовать знакомству родителей с нетрадиционными техниками аппликации; воодушевить на совместное творчество;</a:t>
            </a:r>
            <a:endParaRPr lang="ru-RU" dirty="0">
              <a:effectLst/>
              <a:latin typeface="Times New Roman" panose="02020603050405020304" pitchFamily="18" charset="0"/>
              <a:ea typeface="Calibri" panose="020F0502020204030204" pitchFamily="34" charset="0"/>
              <a:cs typeface="Times New Roman" panose="02020603050405020304" pitchFamily="18" charset="0"/>
            </a:endParaRPr>
          </a:p>
          <a:p>
            <a:pPr marL="342900" lvl="0" indent="-342900">
              <a:buSzPts val="1000"/>
              <a:buFont typeface="Symbol" panose="05050102010706020507" pitchFamily="18" charset="2"/>
              <a:buChar char=""/>
              <a:tabLst>
                <a:tab pos="457200" algn="l"/>
              </a:tabLst>
            </a:pPr>
            <a:r>
              <a:rPr lang="ru-RU" sz="2400" dirty="0">
                <a:effectLst/>
                <a:latin typeface="Times New Roman" panose="02020603050405020304" pitchFamily="18" charset="0"/>
                <a:ea typeface="Calibri" panose="020F0502020204030204" pitchFamily="34" charset="0"/>
                <a:cs typeface="Times New Roman" panose="02020603050405020304" pitchFamily="18" charset="0"/>
              </a:rPr>
              <a:t>выявить средствами педагогической диагностики результативность использования нетрадиционных техник аппликации в развитие мелкой моторики руки у детей старшего дошкольного возраста</a:t>
            </a:r>
            <a:endParaRPr lang="ru-RU"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207333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noChangeArrowheads="1"/>
          </p:cNvSpPr>
          <p:nvPr/>
        </p:nvSpPr>
        <p:spPr bwMode="auto">
          <a:xfrm>
            <a:off x="179512" y="260648"/>
            <a:ext cx="8712968" cy="624786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ctr" defTabSz="914400" rtl="0" eaLnBrk="1" fontAlgn="base" latinLnBrk="0" hangingPunct="1">
              <a:lnSpc>
                <a:spcPct val="100000"/>
              </a:lnSpc>
              <a:spcBef>
                <a:spcPct val="0"/>
              </a:spcBef>
              <a:spcAft>
                <a:spcPct val="0"/>
              </a:spcAft>
              <a:buClrTx/>
              <a:buSzTx/>
              <a:buFontTx/>
              <a:buNone/>
              <a:tabLst>
                <a:tab pos="-1943100" algn="l"/>
              </a:tabLst>
            </a:pPr>
            <a:r>
              <a:rPr kumimoji="0" lang="ru-RU" sz="4000" b="1"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Задачи исследования:</a:t>
            </a:r>
            <a:endParaRPr lang="ru-RU" sz="4000" dirty="0">
              <a:latin typeface="Times New Roman" pitchFamily="18" charset="0"/>
              <a:cs typeface="Times New Roman" pitchFamily="18" charset="0"/>
            </a:endParaRPr>
          </a:p>
          <a:p>
            <a:pPr marL="0" marR="0" lvl="0" indent="450850" algn="just" defTabSz="914400" rtl="0" eaLnBrk="1" fontAlgn="base" latinLnBrk="0" hangingPunct="1">
              <a:lnSpc>
                <a:spcPct val="100000"/>
              </a:lnSpc>
              <a:spcBef>
                <a:spcPct val="0"/>
              </a:spcBef>
              <a:spcAft>
                <a:spcPct val="0"/>
              </a:spcAft>
              <a:buClrTx/>
              <a:buSzTx/>
              <a:buFont typeface="Arial" pitchFamily="34" charset="0"/>
              <a:buChar char="•"/>
              <a:tabLst>
                <a:tab pos="-1943100" algn="l"/>
              </a:tabLst>
            </a:pPr>
            <a:r>
              <a:rPr kumimoji="0" lang="ru-RU" sz="3000" b="0" i="0" u="none" strike="noStrike" cap="none" normalizeH="0" baseline="0" dirty="0">
                <a:ln>
                  <a:noFill/>
                </a:ln>
                <a:effectLst/>
                <a:latin typeface="Times New Roman" pitchFamily="18" charset="0"/>
                <a:ea typeface="Times New Roman" pitchFamily="18" charset="0"/>
                <a:cs typeface="Times New Roman" pitchFamily="18" charset="0"/>
              </a:rPr>
              <a:t>Проанализировать понятие «мелкая  моторика». </a:t>
            </a:r>
            <a:endParaRPr kumimoji="0" lang="ru-RU" sz="3000" b="0" i="0" u="none" strike="noStrike" cap="none" normalizeH="0" baseline="0" dirty="0">
              <a:ln>
                <a:noFill/>
              </a:ln>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 typeface="Arial" pitchFamily="34" charset="0"/>
              <a:buChar char="•"/>
              <a:tabLst>
                <a:tab pos="-1943100" algn="l"/>
              </a:tabLst>
            </a:pPr>
            <a:r>
              <a:rPr kumimoji="0" lang="ru-RU" sz="3000" b="0" i="0" u="none" strike="noStrike" cap="none" normalizeH="0" baseline="0" dirty="0">
                <a:ln>
                  <a:noFill/>
                </a:ln>
                <a:effectLst/>
                <a:latin typeface="Times New Roman" pitchFamily="18" charset="0"/>
                <a:ea typeface="Times New Roman" pitchFamily="18" charset="0"/>
                <a:cs typeface="Times New Roman" pitchFamily="18" charset="0"/>
              </a:rPr>
              <a:t>Изучить возрастные особенности развития мелкой  моторики  у детей старшего дошкольного возраста.</a:t>
            </a:r>
            <a:endParaRPr kumimoji="0" lang="ru-RU" sz="3000" b="0" i="0" u="none" strike="noStrike" cap="none" normalizeH="0" baseline="0" dirty="0">
              <a:ln>
                <a:noFill/>
              </a:ln>
              <a:effectLst/>
              <a:latin typeface="Times New Roman" pitchFamily="18" charset="0"/>
              <a:cs typeface="Times New Roman" pitchFamily="18" charset="0"/>
            </a:endParaRPr>
          </a:p>
          <a:p>
            <a:pPr lvl="0" indent="450850" algn="just" eaLnBrk="0" fontAlgn="base" hangingPunct="0">
              <a:spcBef>
                <a:spcPct val="0"/>
              </a:spcBef>
              <a:spcAft>
                <a:spcPct val="0"/>
              </a:spcAft>
              <a:buFont typeface="Arial" pitchFamily="34" charset="0"/>
              <a:buChar char="•"/>
              <a:tabLst>
                <a:tab pos="-1943100" algn="l"/>
              </a:tabLst>
            </a:pPr>
            <a:r>
              <a:rPr kumimoji="0" lang="ru-RU" sz="3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Подобрать диагностические методики для изучения уровня развития мелкой моторики рук </a:t>
            </a:r>
            <a:r>
              <a:rPr lang="ru-RU" sz="3000" dirty="0">
                <a:latin typeface="Times New Roman" pitchFamily="18" charset="0"/>
                <a:ea typeface="Times New Roman" pitchFamily="18" charset="0"/>
                <a:cs typeface="Times New Roman" pitchFamily="18" charset="0"/>
              </a:rPr>
              <a:t>у детей старшего дошкольного возраста </a:t>
            </a:r>
            <a:r>
              <a:rPr kumimoji="0" lang="ru-RU" sz="3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и осуществить диагностику.</a:t>
            </a:r>
            <a:endParaRPr kumimoji="0" lang="ru-RU" sz="3000" b="0" i="0" u="none" strike="noStrike" cap="none" normalizeH="0" baseline="0" dirty="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 typeface="Arial" pitchFamily="34" charset="0"/>
              <a:buChar char="•"/>
              <a:tabLst>
                <a:tab pos="-1943100" algn="l"/>
              </a:tabLst>
            </a:pPr>
            <a:r>
              <a:rPr kumimoji="0" lang="ru-RU" sz="3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Спланировать и организовать систему различных мероприятий по лепке для развития мелкой моторики рук</a:t>
            </a:r>
            <a:r>
              <a:rPr kumimoji="0" lang="ru-RU" sz="3000" b="0" i="0" u="none" strike="noStrike" cap="none" normalizeH="0" dirty="0">
                <a:ln>
                  <a:noFill/>
                </a:ln>
                <a:solidFill>
                  <a:schemeClr val="tx1"/>
                </a:solidFill>
                <a:effectLst/>
                <a:latin typeface="Times New Roman" pitchFamily="18" charset="0"/>
                <a:ea typeface="Times New Roman" pitchFamily="18" charset="0"/>
                <a:cs typeface="Times New Roman" pitchFamily="18" charset="0"/>
              </a:rPr>
              <a:t> </a:t>
            </a:r>
            <a:r>
              <a:rPr kumimoji="0" lang="ru-RU" sz="30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детей старшего дошкольного возраста.</a:t>
            </a:r>
            <a:endParaRPr kumimoji="0" lang="ru-RU" sz="3000" b="0" i="0" u="none" strike="noStrike" cap="none" normalizeH="0" baseline="0" dirty="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5536" y="137842"/>
            <a:ext cx="8496944" cy="6582315"/>
          </a:xfrm>
          <a:prstGeom prst="rect">
            <a:avLst/>
          </a:prstGeom>
        </p:spPr>
        <p:txBody>
          <a:bodyPr wrap="square">
            <a:spAutoFit/>
          </a:bodyPr>
          <a:lstStyle/>
          <a:p>
            <a:pPr algn="ctr">
              <a:lnSpc>
                <a:spcPct val="115000"/>
              </a:lnSpc>
              <a:spcAft>
                <a:spcPts val="1000"/>
              </a:spcAft>
            </a:pPr>
            <a:r>
              <a:rPr lang="ru-RU" sz="3600" b="1" dirty="0">
                <a:effectLst/>
                <a:latin typeface="Times New Roman" panose="02020603050405020304" pitchFamily="18" charset="0"/>
                <a:ea typeface="Calibri" panose="020F0502020204030204" pitchFamily="34" charset="0"/>
                <a:cs typeface="Times New Roman" panose="02020603050405020304" pitchFamily="18" charset="0"/>
              </a:rPr>
              <a:t>Программно-методическая основа</a:t>
            </a:r>
            <a:endParaRPr lang="ru-RU" sz="2400" dirty="0">
              <a:effectLst/>
              <a:latin typeface="Calibri" panose="020F0502020204030204" pitchFamily="34" charset="0"/>
              <a:ea typeface="Calibri" panose="020F0502020204030204" pitchFamily="34" charset="0"/>
              <a:cs typeface="Times New Roman" panose="02020603050405020304" pitchFamily="18" charset="0"/>
            </a:endParaRPr>
          </a:p>
          <a:p>
            <a:pPr algn="ctr"/>
            <a:r>
              <a:rPr lang="ru-RU" sz="2800" dirty="0">
                <a:effectLst/>
                <a:latin typeface="Times New Roman" panose="02020603050405020304" pitchFamily="18" charset="0"/>
                <a:ea typeface="Calibri" panose="020F0502020204030204" pitchFamily="34" charset="0"/>
              </a:rPr>
              <a:t>инновационная программа дошкольного образования (6-ое издание)   «</a:t>
            </a:r>
            <a:r>
              <a:rPr lang="ru-RU" sz="2800" b="1" i="1" dirty="0">
                <a:effectLst/>
                <a:latin typeface="Times New Roman" panose="02020603050405020304" pitchFamily="18" charset="0"/>
                <a:ea typeface="Calibri" panose="020F0502020204030204" pitchFamily="34" charset="0"/>
              </a:rPr>
              <a:t>От рождения до школы». </a:t>
            </a:r>
            <a:r>
              <a:rPr lang="ru-RU" sz="2800" i="1" dirty="0">
                <a:effectLst/>
                <a:latin typeface="Times New Roman" panose="02020603050405020304" pitchFamily="18" charset="0"/>
                <a:ea typeface="Calibri" panose="020F0502020204030204" pitchFamily="34" charset="0"/>
              </a:rPr>
              <a:t>/ Под ред. Н. Е. </a:t>
            </a:r>
            <a:r>
              <a:rPr lang="ru-RU" sz="2800" i="1" dirty="0" err="1">
                <a:effectLst/>
                <a:latin typeface="Times New Roman" panose="02020603050405020304" pitchFamily="18" charset="0"/>
                <a:ea typeface="Calibri" panose="020F0502020204030204" pitchFamily="34" charset="0"/>
              </a:rPr>
              <a:t>Вераксы</a:t>
            </a:r>
            <a:r>
              <a:rPr lang="ru-RU" sz="2800" i="1" dirty="0">
                <a:effectLst/>
                <a:latin typeface="Times New Roman" panose="02020603050405020304" pitchFamily="18" charset="0"/>
                <a:ea typeface="Calibri" panose="020F0502020204030204" pitchFamily="34" charset="0"/>
              </a:rPr>
              <a:t>, Т. С. Комаровой, М. А. Васильевой/.</a:t>
            </a:r>
            <a:endParaRPr lang="ru-RU" sz="2400" dirty="0">
              <a:latin typeface="Times New Roman" pitchFamily="18" charset="0"/>
              <a:cs typeface="Times New Roman" pitchFamily="18" charset="0"/>
            </a:endParaRPr>
          </a:p>
          <a:p>
            <a:pPr algn="ctr"/>
            <a:r>
              <a:rPr lang="ru-RU" sz="2400" b="1" i="1"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парциальные программы:</a:t>
            </a:r>
            <a:endParaRPr lang="ru-RU" sz="2400" b="1" i="1" dirty="0">
              <a:effectLst/>
              <a:latin typeface="Times New Roman" panose="02020603050405020304" pitchFamily="18" charset="0"/>
              <a:ea typeface="Calibri" panose="020F0502020204030204" pitchFamily="34" charset="0"/>
              <a:cs typeface="Times New Roman" panose="02020603050405020304" pitchFamily="18" charset="0"/>
            </a:endParaRPr>
          </a:p>
          <a:p>
            <a:pPr algn="ctr"/>
            <a:r>
              <a:rPr lang="ru-RU" sz="2400" b="1" dirty="0">
                <a:effectLst/>
                <a:latin typeface="Times New Roman" panose="02020603050405020304" pitchFamily="18" charset="0"/>
                <a:ea typeface="Calibri" panose="020F0502020204030204" pitchFamily="34" charset="0"/>
              </a:rPr>
              <a:t> </a:t>
            </a:r>
            <a:r>
              <a:rPr lang="ru-RU" sz="2400" b="1" dirty="0">
                <a:effectLst/>
                <a:latin typeface="Times New Roman" panose="02020603050405020304" pitchFamily="18" charset="0"/>
                <a:ea typeface="Calibri" panose="020F0502020204030204" pitchFamily="34" charset="0"/>
                <a:cs typeface="Times New Roman" panose="02020603050405020304" pitchFamily="18" charset="0"/>
              </a:rPr>
              <a:t>«Природа и художник» </a:t>
            </a:r>
            <a:r>
              <a:rPr lang="ru-RU" sz="2400" dirty="0">
                <a:effectLst/>
                <a:latin typeface="Times New Roman" panose="02020603050405020304" pitchFamily="18" charset="0"/>
                <a:ea typeface="Calibri" panose="020F0502020204030204" pitchFamily="34" charset="0"/>
                <a:cs typeface="Times New Roman" panose="02020603050405020304" pitchFamily="18" charset="0"/>
              </a:rPr>
              <a:t>(автор – Т.А. </a:t>
            </a:r>
            <a:r>
              <a:rPr lang="ru-RU" sz="2400" dirty="0" err="1">
                <a:effectLst/>
                <a:latin typeface="Times New Roman" panose="02020603050405020304" pitchFamily="18" charset="0"/>
                <a:ea typeface="Calibri" panose="020F0502020204030204" pitchFamily="34" charset="0"/>
                <a:cs typeface="Times New Roman" panose="02020603050405020304" pitchFamily="18" charset="0"/>
              </a:rPr>
              <a:t>Копцева</a:t>
            </a:r>
            <a:r>
              <a:rPr lang="ru-RU" sz="2400" dirty="0">
                <a:effectLst/>
                <a:latin typeface="Times New Roman" panose="02020603050405020304" pitchFamily="18" charset="0"/>
                <a:ea typeface="Calibri" panose="020F0502020204030204" pitchFamily="34" charset="0"/>
                <a:cs typeface="Times New Roman" panose="02020603050405020304" pitchFamily="18" charset="0"/>
              </a:rPr>
              <a:t>)</a:t>
            </a:r>
          </a:p>
          <a:p>
            <a:pPr algn="ctr"/>
            <a:r>
              <a:rPr lang="ru-RU" sz="2400" b="1" dirty="0">
                <a:effectLst/>
                <a:latin typeface="Times New Roman" panose="02020603050405020304" pitchFamily="18" charset="0"/>
                <a:ea typeface="Calibri" panose="020F0502020204030204" pitchFamily="34" charset="0"/>
                <a:cs typeface="Times New Roman" panose="02020603050405020304" pitchFamily="18" charset="0"/>
              </a:rPr>
              <a:t> «Юный затейник» </a:t>
            </a:r>
            <a:r>
              <a:rPr lang="ru-RU" sz="2400" dirty="0">
                <a:effectLst/>
                <a:latin typeface="Times New Roman" panose="02020603050405020304" pitchFamily="18" charset="0"/>
                <a:ea typeface="Calibri" panose="020F0502020204030204" pitchFamily="34" charset="0"/>
                <a:cs typeface="Times New Roman" panose="02020603050405020304" pitchFamily="18" charset="0"/>
              </a:rPr>
              <a:t>(автор </a:t>
            </a:r>
            <a:r>
              <a:rPr lang="ru-RU" sz="2400" dirty="0" err="1">
                <a:effectLst/>
                <a:latin typeface="Times New Roman" panose="02020603050405020304" pitchFamily="18" charset="0"/>
                <a:ea typeface="Calibri" panose="020F0502020204030204" pitchFamily="34" charset="0"/>
                <a:cs typeface="Times New Roman" panose="02020603050405020304" pitchFamily="18" charset="0"/>
              </a:rPr>
              <a:t>Бажуткина</a:t>
            </a:r>
            <a:r>
              <a:rPr lang="ru-RU" sz="2400" dirty="0">
                <a:effectLst/>
                <a:latin typeface="Times New Roman" panose="02020603050405020304" pitchFamily="18" charset="0"/>
                <a:ea typeface="Calibri" panose="020F0502020204030204" pitchFamily="34" charset="0"/>
                <a:cs typeface="Times New Roman" panose="02020603050405020304" pitchFamily="18" charset="0"/>
              </a:rPr>
              <a:t> Л.А ) </a:t>
            </a:r>
          </a:p>
          <a:p>
            <a:pPr algn="ctr"/>
            <a:r>
              <a:rPr lang="ru-RU" sz="2400" b="1" dirty="0">
                <a:effectLst/>
                <a:latin typeface="Times New Roman" panose="02020603050405020304" pitchFamily="18" charset="0"/>
                <a:ea typeface="Times New Roman" panose="02020603050405020304" pitchFamily="18" charset="0"/>
                <a:cs typeface="Times New Roman" panose="02020603050405020304" pitchFamily="18" charset="0"/>
              </a:rPr>
              <a:t>«Цветные ладошки» </a:t>
            </a:r>
            <a:r>
              <a:rPr lang="ru-RU" sz="2400" dirty="0">
                <a:effectLst/>
                <a:latin typeface="Times New Roman" panose="02020603050405020304" pitchFamily="18" charset="0"/>
                <a:ea typeface="Times New Roman" panose="02020603050405020304" pitchFamily="18" charset="0"/>
                <a:cs typeface="Times New Roman" panose="02020603050405020304" pitchFamily="18" charset="0"/>
              </a:rPr>
              <a:t>(автор Лыкова И.А)</a:t>
            </a:r>
          </a:p>
          <a:p>
            <a:pPr algn="ctr"/>
            <a:r>
              <a:rPr lang="ru-RU" sz="2400" b="1" dirty="0">
                <a:effectLst/>
                <a:latin typeface="Times New Roman" panose="02020603050405020304" pitchFamily="18" charset="0"/>
                <a:ea typeface="Calibri" panose="020F0502020204030204" pitchFamily="34" charset="0"/>
                <a:cs typeface="Times New Roman" panose="02020603050405020304" pitchFamily="18" charset="0"/>
              </a:rPr>
              <a:t> Программа по художественному творчеству детей 5-7 лет «Радость творчества»</a:t>
            </a:r>
            <a:r>
              <a:rPr lang="ru-RU" sz="2400" dirty="0">
                <a:effectLst/>
                <a:latin typeface="Times New Roman" panose="02020603050405020304" pitchFamily="18" charset="0"/>
                <a:ea typeface="Calibri" panose="020F0502020204030204" pitchFamily="34" charset="0"/>
                <a:cs typeface="Times New Roman" panose="02020603050405020304" pitchFamily="18" charset="0"/>
              </a:rPr>
              <a:t> (автор О.А. </a:t>
            </a:r>
            <a:r>
              <a:rPr lang="ru-RU" sz="2400" dirty="0" err="1">
                <a:effectLst/>
                <a:latin typeface="Times New Roman" panose="02020603050405020304" pitchFamily="18" charset="0"/>
                <a:ea typeface="Calibri" panose="020F0502020204030204" pitchFamily="34" charset="0"/>
                <a:cs typeface="Times New Roman" panose="02020603050405020304" pitchFamily="18" charset="0"/>
              </a:rPr>
              <a:t>Соломенникова</a:t>
            </a:r>
            <a:r>
              <a:rPr lang="ru-RU" sz="2400" dirty="0">
                <a:effectLst/>
                <a:latin typeface="Times New Roman" panose="02020603050405020304" pitchFamily="18" charset="0"/>
                <a:ea typeface="Calibri" panose="020F0502020204030204" pitchFamily="34" charset="0"/>
                <a:cs typeface="Times New Roman" panose="02020603050405020304" pitchFamily="18" charset="0"/>
              </a:rPr>
              <a:t>, ред. Комарова </a:t>
            </a:r>
          </a:p>
          <a:p>
            <a:pPr algn="ctr"/>
            <a:r>
              <a:rPr lang="ru-RU" sz="2400" b="1" dirty="0">
                <a:effectLst/>
                <a:latin typeface="Times New Roman" panose="02020603050405020304" pitchFamily="18" charset="0"/>
                <a:ea typeface="Calibri" panose="020F0502020204030204" pitchFamily="34" charset="0"/>
                <a:cs typeface="Times New Roman" panose="02020603050405020304" pitchFamily="18" charset="0"/>
              </a:rPr>
              <a:t>Программа «Интеграция» (</a:t>
            </a:r>
            <a:r>
              <a:rPr lang="ru-RU" sz="2400" dirty="0">
                <a:effectLst/>
                <a:latin typeface="Times New Roman" panose="02020603050405020304" pitchFamily="18" charset="0"/>
                <a:ea typeface="Calibri" panose="020F0502020204030204" pitchFamily="34" charset="0"/>
                <a:cs typeface="Times New Roman" panose="02020603050405020304" pitchFamily="18" charset="0"/>
              </a:rPr>
              <a:t>автор Т. Г. Казакова).</a:t>
            </a:r>
          </a:p>
          <a:p>
            <a:pPr algn="ctr"/>
            <a:r>
              <a:rPr lang="ru-RU" sz="2400" b="1" dirty="0">
                <a:effectLst/>
                <a:latin typeface="Times New Roman" panose="02020603050405020304" pitchFamily="18" charset="0"/>
                <a:ea typeface="Calibri" panose="020F0502020204030204" pitchFamily="34" charset="0"/>
                <a:cs typeface="Times New Roman" panose="02020603050405020304" pitchFamily="18" charset="0"/>
              </a:rPr>
              <a:t>Программа «Семицветик» (</a:t>
            </a:r>
            <a:r>
              <a:rPr lang="ru-RU" sz="2400" dirty="0">
                <a:effectLst/>
                <a:latin typeface="Times New Roman" panose="02020603050405020304" pitchFamily="18" charset="0"/>
                <a:ea typeface="Calibri" panose="020F0502020204030204" pitchFamily="34" charset="0"/>
                <a:cs typeface="Times New Roman" panose="02020603050405020304" pitchFamily="18" charset="0"/>
              </a:rPr>
              <a:t>авторы: В. И. </a:t>
            </a:r>
            <a:r>
              <a:rPr lang="ru-RU" sz="2400" dirty="0" err="1">
                <a:effectLst/>
                <a:latin typeface="Times New Roman" panose="02020603050405020304" pitchFamily="18" charset="0"/>
                <a:ea typeface="Calibri" panose="020F0502020204030204" pitchFamily="34" charset="0"/>
                <a:cs typeface="Times New Roman" panose="02020603050405020304" pitchFamily="18" charset="0"/>
              </a:rPr>
              <a:t>Ашиков</a:t>
            </a:r>
            <a:r>
              <a:rPr lang="ru-RU" sz="2400" dirty="0">
                <a:effectLst/>
                <a:latin typeface="Times New Roman" panose="02020603050405020304" pitchFamily="18" charset="0"/>
                <a:ea typeface="Calibri" panose="020F0502020204030204" pitchFamily="34" charset="0"/>
                <a:cs typeface="Times New Roman" panose="02020603050405020304" pitchFamily="18" charset="0"/>
              </a:rPr>
              <a:t>, С. Г. </a:t>
            </a:r>
            <a:r>
              <a:rPr lang="ru-RU" sz="2400" dirty="0" err="1">
                <a:effectLst/>
                <a:latin typeface="Times New Roman" panose="02020603050405020304" pitchFamily="18" charset="0"/>
                <a:ea typeface="Calibri" panose="020F0502020204030204" pitchFamily="34" charset="0"/>
                <a:cs typeface="Times New Roman" panose="02020603050405020304" pitchFamily="18" charset="0"/>
              </a:rPr>
              <a:t>Ашикова</a:t>
            </a:r>
            <a:r>
              <a:rPr lang="ru-RU" sz="2400" dirty="0">
                <a:effectLst/>
                <a:latin typeface="Times New Roman" panose="02020603050405020304" pitchFamily="18" charset="0"/>
                <a:ea typeface="Calibri" panose="020F0502020204030204" pitchFamily="34" charset="0"/>
                <a:cs typeface="Times New Roman" panose="02020603050405020304" pitchFamily="18" charset="0"/>
              </a:rPr>
              <a:t>)  </a:t>
            </a:r>
          </a:p>
          <a:p>
            <a:pPr algn="ctr"/>
            <a:r>
              <a:rPr lang="ru-RU" sz="2400" b="1" i="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ru-RU" sz="2400" b="1"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Красота, радость, творчество» </a:t>
            </a:r>
            <a:r>
              <a:rPr lang="ru-RU" sz="24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(авторы Т.С. Комарова, А.В. Антонова, М.Б. Зацепина)</a:t>
            </a:r>
            <a:endParaRPr lang="ru-RU" sz="2400" dirty="0">
              <a:latin typeface="Times New Roman" panose="02020603050405020304" pitchFamily="18" charset="0"/>
              <a:cs typeface="Times New Roman" pitchFamily="18" charset="0"/>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ISPRING_SCORM_RATE_SLIDES" val="1"/>
  <p:tag name="ISPRING_SCORM_RATE_QUIZZES" val="0"/>
  <p:tag name="ISPRING_SCORM_PASSING_SCORE" val="100.0000000000"/>
  <p:tag name="ISPRING_RESOURCE_PATHS_HASH_2" val="7448d116477176565e996ac2f8490cecab2ff8"/>
</p:tagLst>
</file>

<file path=ppt/theme/theme1.xml><?xml version="1.0" encoding="utf-8"?>
<a:theme xmlns:a="http://schemas.openxmlformats.org/drawingml/2006/main" name="Воздушный поток 1212271743">
  <a:themeElements>
    <a:clrScheme name="Воздушный поток">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Воздушный поток">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Воздушный поток">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Воздушный поток 1212271743</Template>
  <TotalTime>1169</TotalTime>
  <Words>932</Words>
  <Application>Microsoft Office PowerPoint</Application>
  <PresentationFormat>Экран (4:3)</PresentationFormat>
  <Paragraphs>132</Paragraphs>
  <Slides>22</Slides>
  <Notes>0</Notes>
  <HiddenSlides>0</HiddenSlides>
  <MMClips>0</MMClips>
  <ScaleCrop>false</ScaleCrop>
  <HeadingPairs>
    <vt:vector size="6" baseType="variant">
      <vt:variant>
        <vt:lpstr>Использованные шрифты</vt:lpstr>
      </vt:variant>
      <vt:variant>
        <vt:i4>8</vt:i4>
      </vt:variant>
      <vt:variant>
        <vt:lpstr>Тема</vt:lpstr>
      </vt:variant>
      <vt:variant>
        <vt:i4>1</vt:i4>
      </vt:variant>
      <vt:variant>
        <vt:lpstr>Заголовки слайдов</vt:lpstr>
      </vt:variant>
      <vt:variant>
        <vt:i4>22</vt:i4>
      </vt:variant>
    </vt:vector>
  </HeadingPairs>
  <TitlesOfParts>
    <vt:vector size="31" baseType="lpstr">
      <vt:lpstr>Arial</vt:lpstr>
      <vt:lpstr>Calibri</vt:lpstr>
      <vt:lpstr>Courier New</vt:lpstr>
      <vt:lpstr>Georgia</vt:lpstr>
      <vt:lpstr>Symbol</vt:lpstr>
      <vt:lpstr>Times New Roman</vt:lpstr>
      <vt:lpstr>Trebuchet MS</vt:lpstr>
      <vt:lpstr>Wingdings</vt:lpstr>
      <vt:lpstr>Воздушный поток 1212271743</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Александр</dc:creator>
  <cp:lastModifiedBy>Пользователь Windows</cp:lastModifiedBy>
  <cp:revision>122</cp:revision>
  <dcterms:created xsi:type="dcterms:W3CDTF">2017-02-05T15:02:21Z</dcterms:created>
  <dcterms:modified xsi:type="dcterms:W3CDTF">2021-12-08T04:16:17Z</dcterms:modified>
</cp:coreProperties>
</file>