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74" r:id="rId2"/>
    <p:sldId id="276" r:id="rId3"/>
    <p:sldId id="295" r:id="rId4"/>
    <p:sldId id="294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8" r:id="rId17"/>
    <p:sldId id="309" r:id="rId18"/>
    <p:sldId id="31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CC"/>
    <a:srgbClr val="008000"/>
    <a:srgbClr val="CC00FF"/>
    <a:srgbClr val="CC00CC"/>
    <a:srgbClr val="66FF33"/>
    <a:srgbClr val="0000CC"/>
    <a:srgbClr val="CC0066"/>
    <a:srgbClr val="FF6600"/>
    <a:srgbClr val="99FF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671" autoAdjust="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DDF67F-B440-4661-AA20-1CC1E8E9E098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A6E5D-A1D9-47E4-AEF1-2EA8DCA11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853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20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887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079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3962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0211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74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956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2368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403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6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149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939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833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485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551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328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703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1AABC7-E0D4-43FA-A76D-3DA7E1613B34}" type="slidenum">
              <a:rPr lang="ru-RU">
                <a:solidFill>
                  <a:srgbClr val="000000"/>
                </a:solidFill>
              </a:rPr>
              <a:pPr eaLnBrk="1" hangingPunct="1"/>
              <a:t>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409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543BCD-E670-4EC0-9C70-1850ECEE7F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1599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129D9D-A502-40A3-B8CC-AFA3164DDE4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419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C5CA60-A6AC-49D0-ACA7-A1B04EE2C3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157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E9C93F-FECF-482B-B4C8-FD973F57812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76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551A0D-136A-43CF-BE74-CA9F8242CC4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024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F5498-8FB7-4CCE-BBF5-90F44F96A29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305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9229A6-E78E-497F-9416-850E076C59A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362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4908F4-CA9A-41D7-9D56-F59DD0DFFE5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315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1CAD20-1BE7-47D2-94ED-AD7FFFA44B9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960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04CFB5-BA20-4288-A5EF-9C52C5E70B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085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BDC1BD-E6C2-4566-9BB2-212B6504BF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882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63D5B2-8E75-4044-9360-AA13EA1EB40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057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CBC9042-A3F0-4CEF-96FF-72262194201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055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6.jp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6.jp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6.jp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787419" y="1255177"/>
            <a:ext cx="7772400" cy="178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ru-RU" sz="4000" b="1" i="1" kern="0" dirty="0">
              <a:solidFill>
                <a:srgbClr val="0000CC"/>
              </a:solidFill>
              <a:latin typeface="Cambria" panose="0204050305040603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72398" y="348934"/>
            <a:ext cx="5402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Cambria" panose="02040503050406030204" pitchFamily="18" charset="0"/>
              </a:rPr>
              <a:t>Муниципальное дошкольное образовательное учреждение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Cambria" panose="02040503050406030204" pitchFamily="18" charset="0"/>
              </a:rPr>
              <a:t>«Детский сад </a:t>
            </a:r>
            <a:r>
              <a:rPr lang="ru-RU" sz="14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Cambria" panose="02040503050406030204" pitchFamily="18" charset="0"/>
              </a:rPr>
              <a:t>№ 151</a:t>
            </a:r>
            <a:r>
              <a:rPr lang="ru-RU" sz="14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Cambria" panose="02040503050406030204" pitchFamily="18" charset="0"/>
              </a:rPr>
              <a:t>» г. Тюмень.</a:t>
            </a:r>
            <a:endParaRPr lang="ru-RU" sz="1400" b="1" dirty="0">
              <a:solidFill>
                <a:prstClr val="black"/>
              </a:solidFill>
              <a:latin typeface="Comic Sans MS" panose="030F0702030302020204" pitchFamily="66" charset="0"/>
              <a:ea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798" y="1402863"/>
            <a:ext cx="777240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Консультация для родителей группы общеразвивающей направленности</a:t>
            </a:r>
          </a:p>
          <a:p>
            <a:pPr lvl="0" algn="ctr"/>
            <a:r>
              <a:rPr lang="ru-RU" sz="4000" b="1" u="sng" kern="0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«Нормы </a:t>
            </a:r>
            <a:r>
              <a:rPr lang="ru-RU" sz="4000" b="1" u="sng" kern="0" dirty="0">
                <a:solidFill>
                  <a:srgbClr val="0000CC"/>
                </a:solidFill>
                <a:latin typeface="Comic Sans MS" panose="030F0702030302020204" pitchFamily="66" charset="0"/>
              </a:rPr>
              <a:t>речевого развития ребёнка шестого года </a:t>
            </a:r>
            <a:r>
              <a:rPr lang="ru-RU" sz="4000" b="1" u="sng" kern="0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жизни</a:t>
            </a:r>
            <a:r>
              <a:rPr kumimoji="0" lang="ru-RU" sz="4000" b="1" i="0" u="sng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</a:rPr>
              <a:t>»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</a:rPr>
              <a:t/>
            </a:r>
            <a:b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3760939"/>
            <a:ext cx="3029320" cy="224927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6FF3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5838031" y="3814692"/>
            <a:ext cx="42917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Подготовила: </a:t>
            </a: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endPara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Попова Е.А</a:t>
            </a:r>
            <a:r>
              <a:rPr lang="ru-RU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,</a:t>
            </a:r>
            <a:r>
              <a:rPr lang="ru-RU" sz="16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 </a:t>
            </a:r>
            <a:endParaRPr lang="ru-RU" sz="1600" b="1" dirty="0" smtClean="0">
              <a:solidFill>
                <a:srgbClr val="008000"/>
              </a:solidFill>
              <a:latin typeface="Comic Sans MS" panose="030F0702030302020204" pitchFamily="66" charset="0"/>
            </a:endParaRPr>
          </a:p>
          <a:p>
            <a:r>
              <a:rPr lang="ru-RU" sz="1600" b="1" dirty="0" smtClean="0">
                <a:latin typeface="Comic Sans MS" panose="030F0702030302020204" pitchFamily="66" charset="0"/>
              </a:rPr>
              <a:t>учитель-логопед 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75214" y="6116404"/>
            <a:ext cx="2744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Comic Sans MS" panose="030F0702030302020204" pitchFamily="66" charset="0"/>
              </a:rPr>
              <a:t> 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959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2461" y="676171"/>
            <a:ext cx="8939336" cy="7920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Формирование навыков словоизменения</a:t>
            </a: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630513" y="2173102"/>
            <a:ext cx="8003232" cy="384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u="sng" dirty="0">
                <a:solidFill>
                  <a:srgbClr val="9900CC"/>
                </a:solidFill>
                <a:latin typeface="Comic Sans MS" panose="030F0702030302020204" pitchFamily="66" charset="0"/>
              </a:rPr>
              <a:t>Игра «Один – много» 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Например, </a:t>
            </a:r>
            <a:endParaRPr lang="ru-RU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Первый </a:t>
            </a:r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вариант: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Лампа –лампы, бочка – бочки, </a:t>
            </a:r>
            <a:endParaRPr lang="ru-RU" sz="20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дом 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– дома…и т .д.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Второй вариант: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Дерево – много деревьев, </a:t>
            </a:r>
            <a:endParaRPr lang="ru-RU" sz="20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перо 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– много перьев и т.д.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6981" y="1313436"/>
            <a:ext cx="4950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Образование множественного числа </a:t>
            </a:r>
            <a:r>
              <a:rPr lang="ru-RU" sz="24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имён </a:t>
            </a:r>
            <a:r>
              <a:rPr lang="ru-RU" sz="24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существительных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2186527"/>
            <a:ext cx="2788643" cy="394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04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2461" y="676171"/>
            <a:ext cx="8939336" cy="7920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Формирование навыков 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словоизменения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630513" y="2173102"/>
            <a:ext cx="8003232" cy="384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Предложите ребёнку игру </a:t>
            </a:r>
            <a:r>
              <a:rPr lang="ru-RU" sz="2000" b="1" u="sng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«</a:t>
            </a:r>
            <a:r>
              <a:rPr lang="ru-RU" sz="2000" b="1" u="sng" dirty="0">
                <a:solidFill>
                  <a:srgbClr val="9900CC"/>
                </a:solidFill>
                <a:latin typeface="Comic Sans MS" panose="030F0702030302020204" pitchFamily="66" charset="0"/>
              </a:rPr>
              <a:t>Посчитай от 1 до 5 (10) со словом</a:t>
            </a:r>
            <a:r>
              <a:rPr lang="ru-RU" sz="2000" b="1" u="sng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»</a:t>
            </a:r>
            <a:endParaRPr lang="ru-RU" sz="2000" b="1" u="sng" dirty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Или предложите  закончить словосочетания, например: 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Один шар, а пять ….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Одна пуговица, а десять…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Одно ухо, а шесть…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4310" y="1313436"/>
            <a:ext cx="56553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Согласование существительных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с числительными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37724" y="2875242"/>
            <a:ext cx="2665718" cy="377323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6FF3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824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2461" y="545724"/>
            <a:ext cx="8939336" cy="7920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Формирование навыков </a:t>
            </a:r>
            <a:endParaRPr lang="ru-RU" b="1" u="sng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словообразования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630513" y="2498481"/>
            <a:ext cx="8003232" cy="384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Игры «Назови ласково», «Большой – маленький»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u="sng" dirty="0">
                <a:solidFill>
                  <a:srgbClr val="9900CC"/>
                </a:solidFill>
                <a:latin typeface="Comic Sans MS" panose="030F0702030302020204" pitchFamily="66" charset="0"/>
              </a:rPr>
              <a:t>Образование глаголов при помощи приставок: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Игра «Закончи предложение», например: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 дом входят, из дома… </a:t>
            </a:r>
            <a:endParaRPr lang="ru-RU" sz="18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На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дерево залезают, с дерева</a:t>
            </a:r>
            <a:r>
              <a:rPr lang="ru-RU" sz="18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…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Весной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птицы прилетают, осенью…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u="sng" dirty="0">
                <a:solidFill>
                  <a:srgbClr val="9900CC"/>
                </a:solidFill>
                <a:latin typeface="Comic Sans MS" panose="030F0702030302020204" pitchFamily="66" charset="0"/>
              </a:rPr>
              <a:t>Образование относительных прилагательных: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Стол из дерева – деревянный, </a:t>
            </a:r>
            <a:endParaRPr lang="ru-RU" sz="18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шуба </a:t>
            </a: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из меха -…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u="sng" dirty="0">
                <a:solidFill>
                  <a:srgbClr val="9900CC"/>
                </a:solidFill>
                <a:latin typeface="Comic Sans MS" panose="030F0702030302020204" pitchFamily="66" charset="0"/>
              </a:rPr>
              <a:t>Образование притяжательных прилагательных: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У зайца хвост заячий, а у медведя….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Comic Sans MS" panose="030F0702030302020204" pitchFamily="66" charset="0"/>
              </a:rPr>
              <a:t>У утки перья…., а у курицы…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4310" y="1628800"/>
            <a:ext cx="56553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Образование уменьшительно-ласкательных форм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924944"/>
            <a:ext cx="2391668" cy="318889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6FF3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9578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621504"/>
            <a:ext cx="8229600" cy="56149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В 5-6 лет ребёнок должен произносить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абсолютно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правильно не только свистящие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звуки [с], [</a:t>
            </a:r>
            <a:r>
              <a:rPr lang="ru-RU" sz="2000" b="1" dirty="0" err="1">
                <a:solidFill>
                  <a:srgbClr val="0000CC"/>
                </a:solidFill>
                <a:latin typeface="Comic Sans MS" panose="030F0702030302020204" pitchFamily="66" charset="0"/>
              </a:rPr>
              <a:t>сь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], [з ], [</a:t>
            </a:r>
            <a:r>
              <a:rPr lang="ru-RU" sz="2000" b="1" dirty="0" err="1">
                <a:solidFill>
                  <a:srgbClr val="0000CC"/>
                </a:solidFill>
                <a:latin typeface="Comic Sans MS" panose="030F0702030302020204" pitchFamily="66" charset="0"/>
              </a:rPr>
              <a:t>зь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],[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ц]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, но и шипящие </a:t>
            </a:r>
            <a:endParaRPr lang="ru-RU" sz="2000" b="1" dirty="0" smtClean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[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ш], [ж],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[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ч], [щ]. </a:t>
            </a:r>
            <a:r>
              <a:rPr lang="ru-RU" sz="2000" b="1" dirty="0">
                <a:latin typeface="Comic Sans MS" panose="030F0702030302020204" pitchFamily="66" charset="0"/>
              </a:rPr>
              <a:t>Ребёнок различает эти </a:t>
            </a:r>
            <a:r>
              <a:rPr lang="ru-RU" sz="2000" b="1" dirty="0" smtClean="0">
                <a:latin typeface="Comic Sans MS" panose="030F0702030302020204" pitchFamily="66" charset="0"/>
              </a:rPr>
              <a:t>звуки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latin typeface="Comic Sans MS" panose="030F0702030302020204" pitchFamily="66" charset="0"/>
              </a:rPr>
              <a:t>между </a:t>
            </a:r>
            <a:r>
              <a:rPr lang="ru-RU" sz="2000" b="1" dirty="0">
                <a:latin typeface="Comic Sans MS" panose="030F0702030302020204" pitchFamily="66" charset="0"/>
              </a:rPr>
              <a:t>собой. Он говорит совершенно чисто: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i="1" dirty="0">
                <a:latin typeface="Comic Sans MS" panose="030F0702030302020204" pitchFamily="66" charset="0"/>
              </a:rPr>
              <a:t>Шапка, кошка, камыш. У кошки пушистый хвост</a:t>
            </a:r>
            <a:r>
              <a:rPr lang="ru-RU" sz="2000" i="1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1050" b="1" dirty="0"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latin typeface="Comic Sans MS" panose="030F0702030302020204" pitchFamily="66" charset="0"/>
              </a:rPr>
              <a:t>В этом возрасте может отмечаться неправильное произношение сонорных звуков </a:t>
            </a:r>
            <a:r>
              <a:rPr lang="ru-RU" sz="1800" b="1" dirty="0" smtClean="0">
                <a:latin typeface="Comic Sans MS" panose="030F0702030302020204" pitchFamily="66" charset="0"/>
              </a:rPr>
              <a:t>[л</a:t>
            </a:r>
            <a:r>
              <a:rPr lang="ru-RU" sz="1800" b="1" dirty="0">
                <a:latin typeface="Comic Sans MS" panose="030F0702030302020204" pitchFamily="66" charset="0"/>
              </a:rPr>
              <a:t>], [</a:t>
            </a:r>
            <a:r>
              <a:rPr lang="ru-RU" sz="1800" b="1" dirty="0" smtClean="0">
                <a:latin typeface="Comic Sans MS" panose="030F0702030302020204" pitchFamily="66" charset="0"/>
              </a:rPr>
              <a:t>ль], [р</a:t>
            </a:r>
            <a:r>
              <a:rPr lang="ru-RU" sz="1800" b="1" dirty="0">
                <a:latin typeface="Comic Sans MS" panose="030F0702030302020204" pitchFamily="66" charset="0"/>
              </a:rPr>
              <a:t>], [</a:t>
            </a:r>
            <a:r>
              <a:rPr lang="ru-RU" sz="1800" b="1" dirty="0" err="1" smtClean="0">
                <a:latin typeface="Comic Sans MS" panose="030F0702030302020204" pitchFamily="66" charset="0"/>
              </a:rPr>
              <a:t>рь</a:t>
            </a:r>
            <a:r>
              <a:rPr lang="ru-RU" sz="1800" b="1" dirty="0" smtClean="0">
                <a:latin typeface="Comic Sans MS" panose="030F0702030302020204" pitchFamily="66" charset="0"/>
              </a:rPr>
              <a:t>]. </a:t>
            </a:r>
            <a:r>
              <a:rPr lang="ru-RU" sz="1800" b="1" dirty="0">
                <a:latin typeface="Comic Sans MS" panose="030F0702030302020204" pitchFamily="66" charset="0"/>
              </a:rPr>
              <a:t>Ребёнок может пропускать или заменять звук, например, «</a:t>
            </a:r>
            <a:r>
              <a:rPr lang="ru-RU" sz="1800" b="1" dirty="0" err="1">
                <a:latin typeface="Comic Sans MS" panose="030F0702030302020204" pitchFamily="66" charset="0"/>
              </a:rPr>
              <a:t>йыба</a:t>
            </a:r>
            <a:r>
              <a:rPr lang="ru-RU" sz="1800" b="1" dirty="0">
                <a:latin typeface="Comic Sans MS" panose="030F0702030302020204" pitchFamily="66" charset="0"/>
              </a:rPr>
              <a:t>» </a:t>
            </a:r>
            <a:r>
              <a:rPr lang="ru-RU" sz="1800" b="1" dirty="0" smtClean="0">
                <a:latin typeface="Comic Sans MS" panose="030F0702030302020204" pitchFamily="66" charset="0"/>
              </a:rPr>
              <a:t>или </a:t>
            </a:r>
            <a:r>
              <a:rPr lang="ru-RU" sz="1800" b="1" dirty="0">
                <a:latin typeface="Comic Sans MS" panose="030F0702030302020204" pitchFamily="66" charset="0"/>
              </a:rPr>
              <a:t>«</a:t>
            </a:r>
            <a:r>
              <a:rPr lang="ru-RU" sz="1800" b="1" dirty="0" err="1">
                <a:latin typeface="Comic Sans MS" panose="030F0702030302020204" pitchFamily="66" charset="0"/>
              </a:rPr>
              <a:t>лыба</a:t>
            </a:r>
            <a:r>
              <a:rPr lang="ru-RU" sz="1800" b="1" dirty="0">
                <a:latin typeface="Comic Sans MS" panose="030F0702030302020204" pitchFamily="66" charset="0"/>
              </a:rPr>
              <a:t>» вместо «рыба», «</a:t>
            </a:r>
            <a:r>
              <a:rPr lang="ru-RU" sz="1800" b="1" dirty="0" err="1">
                <a:latin typeface="Comic Sans MS" panose="030F0702030302020204" pitchFamily="66" charset="0"/>
              </a:rPr>
              <a:t>йук</a:t>
            </a:r>
            <a:r>
              <a:rPr lang="ru-RU" sz="1800" b="1" dirty="0">
                <a:latin typeface="Comic Sans MS" panose="030F0702030302020204" pitchFamily="66" charset="0"/>
              </a:rPr>
              <a:t>» вместо «лук». Такое произношение </a:t>
            </a:r>
            <a:r>
              <a:rPr lang="ru-RU" sz="1800" b="1" dirty="0" smtClean="0">
                <a:latin typeface="Comic Sans MS" panose="030F0702030302020204" pitchFamily="66" charset="0"/>
              </a:rPr>
              <a:t>считается физиологической </a:t>
            </a:r>
            <a:r>
              <a:rPr lang="ru-RU" sz="1800" b="1" dirty="0">
                <a:latin typeface="Comic Sans MS" panose="030F0702030302020204" pitchFamily="66" charset="0"/>
              </a:rPr>
              <a:t>нормой и не должно вызывать беспокойства. </a:t>
            </a:r>
            <a:endParaRPr lang="ru-RU" sz="1800" b="1" dirty="0" smtClean="0"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latin typeface="Comic Sans MS" panose="030F0702030302020204" pitchFamily="66" charset="0"/>
              </a:rPr>
              <a:t>Но </a:t>
            </a:r>
            <a:r>
              <a:rPr lang="ru-RU" sz="1800" b="1" dirty="0">
                <a:latin typeface="Comic Sans MS" panose="030F0702030302020204" pitchFamily="66" charset="0"/>
              </a:rPr>
              <a:t>если </a:t>
            </a:r>
            <a:r>
              <a:rPr lang="ru-RU" sz="1800" b="1" dirty="0" smtClean="0">
                <a:latin typeface="Comic Sans MS" panose="030F0702030302020204" pitchFamily="66" charset="0"/>
              </a:rPr>
              <a:t>ребёнок </a:t>
            </a:r>
            <a:r>
              <a:rPr lang="ru-RU" sz="1800" b="1" dirty="0">
                <a:latin typeface="Comic Sans MS" panose="030F0702030302020204" pitchFamily="66" charset="0"/>
              </a:rPr>
              <a:t>произносит звук </a:t>
            </a:r>
            <a:r>
              <a:rPr lang="ru-RU" sz="1800" b="1" dirty="0" smtClean="0">
                <a:latin typeface="Comic Sans MS" panose="030F0702030302020204" pitchFamily="66" charset="0"/>
              </a:rPr>
              <a:t>[</a:t>
            </a:r>
            <a:r>
              <a:rPr lang="ru-RU" sz="1800" b="1" dirty="0">
                <a:latin typeface="Comic Sans MS" panose="030F0702030302020204" pitchFamily="66" charset="0"/>
              </a:rPr>
              <a:t>р] грассируя, а звук </a:t>
            </a:r>
            <a:r>
              <a:rPr lang="ru-RU" sz="1800" b="1" dirty="0" smtClean="0">
                <a:latin typeface="Comic Sans MS" panose="030F0702030302020204" pitchFamily="66" charset="0"/>
              </a:rPr>
              <a:t>[л</a:t>
            </a:r>
            <a:r>
              <a:rPr lang="ru-RU" sz="1800" b="1" dirty="0">
                <a:latin typeface="Comic Sans MS" panose="030F0702030302020204" pitchFamily="66" charset="0"/>
              </a:rPr>
              <a:t>] заменяет звуком, похожим на </a:t>
            </a:r>
            <a:r>
              <a:rPr lang="ru-RU" sz="1800" b="1" dirty="0" smtClean="0">
                <a:latin typeface="Comic Sans MS" panose="030F0702030302020204" pitchFamily="66" charset="0"/>
              </a:rPr>
              <a:t>[</a:t>
            </a:r>
            <a:r>
              <a:rPr lang="en-US" sz="1800" b="1" dirty="0" smtClean="0">
                <a:latin typeface="Comic Sans MS" panose="030F0702030302020204" pitchFamily="66" charset="0"/>
              </a:rPr>
              <a:t>w</a:t>
            </a:r>
            <a:r>
              <a:rPr lang="ru-RU" sz="1800" b="1" dirty="0" smtClean="0">
                <a:latin typeface="Comic Sans MS" panose="030F0702030302020204" pitchFamily="66" charset="0"/>
              </a:rPr>
              <a:t>], </a:t>
            </a:r>
            <a:r>
              <a:rPr lang="ru-RU" sz="1800" b="1" dirty="0">
                <a:latin typeface="Comic Sans MS" panose="030F0702030302020204" pitchFamily="66" charset="0"/>
              </a:rPr>
              <a:t>уже есть повод для обращения к логопеду.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" r="44060" b="62600"/>
          <a:stretch/>
        </p:blipFill>
        <p:spPr>
          <a:xfrm>
            <a:off x="6663763" y="144878"/>
            <a:ext cx="2281374" cy="2196267"/>
          </a:xfrm>
          <a:prstGeom prst="ellipse">
            <a:avLst/>
          </a:prstGeom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6558117" y="846967"/>
            <a:ext cx="2486452" cy="792088"/>
          </a:xfrm>
        </p:spPr>
        <p:txBody>
          <a:bodyPr>
            <a:noAutofit/>
          </a:bodyPr>
          <a:lstStyle/>
          <a:p>
            <a:r>
              <a:rPr lang="ru-RU" sz="3200" b="1" u="sng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Звукопро-изношение</a:t>
            </a:r>
            <a:endParaRPr lang="ru-RU" sz="32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2364" y="4547585"/>
            <a:ext cx="2859272" cy="19996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6551" y="4669633"/>
            <a:ext cx="1172420" cy="17923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49958" y="4669633"/>
            <a:ext cx="1327491" cy="179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849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8333" y="754535"/>
            <a:ext cx="8064896" cy="56149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Активно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развивается в этом возрасте и </a:t>
            </a:r>
            <a:endParaRPr lang="ru-RU" sz="2000" b="1" dirty="0" smtClean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фонематическое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восприятие. Дети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способны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определить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на слух наличие или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отсутствие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того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или иного звука в слове,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могут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самостоятельно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подбирать слова на заданные </a:t>
            </a:r>
            <a:endParaRPr lang="ru-RU" sz="2000" b="1" dirty="0" smtClean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звуки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. 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Но не все дети достаточно чётко различают на слух определенные группы звуков, они нередко смешивают их. Это относится в основном к определенным звукам, например, не дифференцируют на слух звуки «с» и «ц», «с» и «ш», «ш» и «ж» и другие.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Для развития фонематического слуха и </a:t>
            </a:r>
            <a:endParaRPr lang="ru-RU" sz="2000" b="1" dirty="0" smtClean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восприятия </a:t>
            </a: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предлагаются детям этого </a:t>
            </a:r>
            <a:endParaRPr lang="ru-RU" sz="2000" b="1" dirty="0" smtClean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возраста </a:t>
            </a: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игры и упражнения, в которых </a:t>
            </a:r>
            <a:endParaRPr lang="ru-RU" sz="2000" b="1" dirty="0" smtClean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нужно </a:t>
            </a: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выделить слова с заданными звуками </a:t>
            </a:r>
            <a:endParaRPr lang="ru-RU" sz="2000" b="1" dirty="0" smtClean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из </a:t>
            </a: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фраз, небольших стихотворений. 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b="1" dirty="0">
              <a:solidFill>
                <a:srgbClr val="9900CC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" r="44060" b="62600"/>
          <a:stretch/>
        </p:blipFill>
        <p:spPr>
          <a:xfrm>
            <a:off x="6663763" y="144878"/>
            <a:ext cx="2281374" cy="2196267"/>
          </a:xfrm>
          <a:prstGeom prst="ellipse">
            <a:avLst/>
          </a:prstGeom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6558117" y="846967"/>
            <a:ext cx="2486452" cy="792088"/>
          </a:xfrm>
        </p:spPr>
        <p:txBody>
          <a:bodyPr>
            <a:noAutofit/>
          </a:bodyPr>
          <a:lstStyle/>
          <a:p>
            <a:r>
              <a:rPr lang="ru-RU" sz="2800" b="1" u="sng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Фонематиче-ские</a:t>
            </a:r>
            <a:r>
              <a:rPr lang="ru-RU" sz="28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процессы</a:t>
            </a:r>
            <a:endParaRPr lang="ru-RU" sz="28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4128" y="3669998"/>
            <a:ext cx="3029101" cy="302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05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621504"/>
            <a:ext cx="8229600" cy="56149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К  6 годам ребёнок  без помощи взрослого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latin typeface="Comic Sans MS" panose="030F0702030302020204" pitchFamily="66" charset="0"/>
              </a:rPr>
              <a:t>может</a:t>
            </a:r>
            <a:r>
              <a:rPr lang="ru-RU" sz="2000" b="1" dirty="0">
                <a:latin typeface="Comic Sans MS" panose="030F0702030302020204" pitchFamily="66" charset="0"/>
              </a:rPr>
              <a:t>: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составить рассказ по серии картинок </a:t>
            </a:r>
            <a:endParaRPr lang="ru-RU" sz="2000" b="1" dirty="0" smtClean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или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сюжетной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картине,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пересказать </a:t>
            </a: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рассказ или сказку, которые </a:t>
            </a:r>
            <a:endParaRPr lang="ru-RU" sz="2000" b="1" dirty="0" smtClean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услышали </a:t>
            </a: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впервые,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придумать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окончание рассказа, начатого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взрослым,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составлять </a:t>
            </a: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небольшой описательный рассказ о предмете.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" r="44060" b="62600"/>
          <a:stretch/>
        </p:blipFill>
        <p:spPr>
          <a:xfrm>
            <a:off x="6663763" y="144878"/>
            <a:ext cx="2281374" cy="2196267"/>
          </a:xfrm>
          <a:prstGeom prst="ellipse">
            <a:avLst/>
          </a:prstGeom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6558117" y="846967"/>
            <a:ext cx="2486452" cy="792088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Связная речь</a:t>
            </a:r>
            <a:endParaRPr lang="ru-RU" sz="32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351" y="3284984"/>
            <a:ext cx="3522358" cy="24905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971" y="3705339"/>
            <a:ext cx="3522932" cy="24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383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7920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Овладение фразеологизмами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8141" y="1504194"/>
            <a:ext cx="373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4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Четырехлетний </a:t>
            </a:r>
            <a:r>
              <a:rPr lang="ru-RU" sz="2400" b="1" dirty="0">
                <a:solidFill>
                  <a:srgbClr val="9900CC"/>
                </a:solidFill>
                <a:latin typeface="Comic Sans MS" panose="030F0702030302020204" pitchFamily="66" charset="0"/>
              </a:rPr>
              <a:t>ребёнок, услышав, что </a:t>
            </a:r>
            <a:r>
              <a:rPr lang="ru-RU" sz="2400" i="1" dirty="0">
                <a:solidFill>
                  <a:srgbClr val="9900CC"/>
                </a:solidFill>
                <a:latin typeface="Comic Sans MS" panose="030F0702030302020204" pitchFamily="66" charset="0"/>
              </a:rPr>
              <a:t>«кот спит без задних ног», </a:t>
            </a:r>
            <a:r>
              <a:rPr lang="ru-RU" sz="2400" b="1" dirty="0">
                <a:solidFill>
                  <a:srgbClr val="9900CC"/>
                </a:solidFill>
                <a:latin typeface="Comic Sans MS" panose="030F0702030302020204" pitchFamily="66" charset="0"/>
              </a:rPr>
              <a:t>приходит в ужас и проверяет, все ли ноги у кота на месте.</a:t>
            </a: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4517794" y="1556792"/>
            <a:ext cx="4202922" cy="384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31B6FD"/>
              </a:buClr>
              <a:buNone/>
              <a:defRPr/>
            </a:pPr>
            <a:r>
              <a:rPr lang="ru-RU" b="1" dirty="0">
                <a:solidFill>
                  <a:srgbClr val="0000CC"/>
                </a:solidFill>
                <a:latin typeface="Comic Sans MS" panose="030F0702030302020204" pitchFamily="66" charset="0"/>
              </a:rPr>
              <a:t>Шестилетний ребёнок может вполне объяснить, что спать без задних ног – это значит спать крепко.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4682" y="3879852"/>
            <a:ext cx="3155597" cy="230358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6FF3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18141" y="4306482"/>
            <a:ext cx="2340823" cy="18790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5502" y="4530362"/>
            <a:ext cx="2483768" cy="165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96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46448" y="676729"/>
            <a:ext cx="6851104" cy="56149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Уважаемые родители!!!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От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того, как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Вы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будете разговаривать со своим ребёнком, насколько интонационно выразительна, мелодична, эмоционально окрашена будет ваша речь, зависит и качество речи вашего малыша. </a:t>
            </a:r>
            <a:endParaRPr lang="ru-RU" sz="2000" b="1" dirty="0" smtClean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Поправляя 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</a:rPr>
              <a:t>ошибки в его речи </a:t>
            </a:r>
            <a:endParaRPr lang="ru-RU" sz="2000" b="1" dirty="0" smtClean="0">
              <a:solidFill>
                <a:srgbClr val="008000"/>
              </a:solidFill>
              <a:latin typeface="Comic Sans MS" panose="030F0702030302020204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(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</a:rPr>
              <a:t>в звукопроизношении, в грамматическом оформлении словосочетаний, </a:t>
            </a:r>
            <a:r>
              <a:rPr lang="ru-RU" sz="20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предложений),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Вы </a:t>
            </a:r>
            <a:r>
              <a:rPr lang="ru-RU" sz="2000" b="1" dirty="0">
                <a:solidFill>
                  <a:srgbClr val="008000"/>
                </a:solidFill>
                <a:latin typeface="Comic Sans MS" panose="030F0702030302020204" pitchFamily="66" charset="0"/>
              </a:rPr>
              <a:t>заботитесь о его интеллектуальном развитии. </a:t>
            </a: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Так как правильно оформленная, красивая, чисто звучащая речь является не только средством общения, но и орудием мышления.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4144096"/>
            <a:ext cx="3230238" cy="26111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4772" y="4166181"/>
            <a:ext cx="3609161" cy="336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14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78694" y="764704"/>
            <a:ext cx="6786610" cy="22159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kern="1200" dirty="0" smtClean="0">
                <a:ln w="12700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6000" b="1" kern="1200" dirty="0" smtClean="0">
                <a:ln w="12700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ЗА ВНИМАНИЕ!!! </a:t>
            </a:r>
          </a:p>
          <a:p>
            <a:pPr algn="ctr"/>
            <a:endParaRPr lang="ru-RU" b="1" kern="1200" cap="all" dirty="0" smtClean="0">
              <a:ln w="0"/>
              <a:gradFill flip="none">
                <a:gsLst>
                  <a:gs pos="0">
                    <a:srgbClr val="4E67C8">
                      <a:tint val="75000"/>
                      <a:shade val="75000"/>
                      <a:satMod val="170000"/>
                    </a:srgbClr>
                  </a:gs>
                  <a:gs pos="49000">
                    <a:srgbClr val="4E67C8">
                      <a:tint val="88000"/>
                      <a:shade val="65000"/>
                      <a:satMod val="172000"/>
                    </a:srgbClr>
                  </a:gs>
                  <a:gs pos="50000">
                    <a:srgbClr val="4E67C8">
                      <a:shade val="65000"/>
                      <a:satMod val="130000"/>
                    </a:srgbClr>
                  </a:gs>
                  <a:gs pos="92000">
                    <a:srgbClr val="4E67C8">
                      <a:shade val="50000"/>
                      <a:satMod val="120000"/>
                    </a:srgbClr>
                  </a:gs>
                  <a:gs pos="100000">
                    <a:srgbClr val="4E67C8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685301" y="2708920"/>
            <a:ext cx="3773396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885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7325"/>
            <a:ext cx="8229600" cy="56149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u="sng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Старший дошкольный возраст</a:t>
            </a:r>
            <a:r>
              <a:rPr lang="ru-RU" sz="2400" b="1" dirty="0" smtClean="0">
                <a:latin typeface="Comic Sans MS" panose="030F0702030302020204" pitchFamily="66" charset="0"/>
              </a:rPr>
              <a:t> - это </a:t>
            </a:r>
            <a:r>
              <a:rPr lang="ru-RU" sz="2400" b="1" dirty="0">
                <a:latin typeface="Comic Sans MS" panose="030F0702030302020204" pitchFamily="66" charset="0"/>
              </a:rPr>
              <a:t>период наиболее гармоничного состояния </a:t>
            </a:r>
            <a:r>
              <a:rPr lang="ru-RU" sz="2400" b="1" dirty="0" smtClean="0">
                <a:latin typeface="Comic Sans MS" panose="030F0702030302020204" pitchFamily="66" charset="0"/>
              </a:rPr>
              <a:t>ребёнка.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Это </a:t>
            </a: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лучшая пора детства. </a:t>
            </a:r>
            <a:endParaRPr lang="ru-RU" sz="24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C0066"/>
                </a:solidFill>
                <a:latin typeface="Comic Sans MS" panose="030F0702030302020204" pitchFamily="66" charset="0"/>
              </a:rPr>
              <a:t>Пятилетние </a:t>
            </a:r>
            <a:r>
              <a:rPr lang="ru-RU" sz="2400" b="1" dirty="0">
                <a:solidFill>
                  <a:srgbClr val="CC0066"/>
                </a:solidFill>
                <a:latin typeface="Comic Sans MS" panose="030F0702030302020204" pitchFamily="66" charset="0"/>
              </a:rPr>
              <a:t>дети хорошо ориентируются </a:t>
            </a:r>
            <a:endParaRPr lang="ru-RU" sz="2400" b="1" dirty="0" smtClean="0">
              <a:solidFill>
                <a:srgbClr val="CC0066"/>
              </a:solidFill>
              <a:latin typeface="Comic Sans MS" panose="030F0702030302020204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C0066"/>
                </a:solidFill>
                <a:latin typeface="Comic Sans MS" panose="030F0702030302020204" pitchFamily="66" charset="0"/>
              </a:rPr>
              <a:t>в </a:t>
            </a:r>
            <a:r>
              <a:rPr lang="ru-RU" sz="2400" b="1" dirty="0">
                <a:solidFill>
                  <a:srgbClr val="CC0066"/>
                </a:solidFill>
                <a:latin typeface="Comic Sans MS" panose="030F0702030302020204" pitchFamily="66" charset="0"/>
              </a:rPr>
              <a:t>знакомой обстановке детского сада. </a:t>
            </a:r>
            <a:endParaRPr lang="ru-RU" sz="2400" b="1" dirty="0" smtClean="0">
              <a:solidFill>
                <a:srgbClr val="CC0066"/>
              </a:solidFill>
              <a:latin typeface="Comic Sans MS" panose="030F0702030302020204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6600"/>
                </a:solidFill>
                <a:latin typeface="Comic Sans MS" panose="030F0702030302020204" pitchFamily="66" charset="0"/>
              </a:rPr>
              <a:t>Они </a:t>
            </a:r>
            <a:r>
              <a:rPr lang="ru-RU" sz="2400" b="1" dirty="0">
                <a:solidFill>
                  <a:srgbClr val="FF6600"/>
                </a:solidFill>
                <a:latin typeface="Comic Sans MS" panose="030F0702030302020204" pitchFamily="66" charset="0"/>
              </a:rPr>
              <a:t>уверены в себе, научились общаться </a:t>
            </a:r>
            <a:endParaRPr lang="ru-RU" sz="2400" b="1" dirty="0" smtClean="0">
              <a:solidFill>
                <a:srgbClr val="FF6600"/>
              </a:solidFill>
              <a:latin typeface="Comic Sans MS" panose="030F0702030302020204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6600"/>
                </a:solidFill>
                <a:latin typeface="Comic Sans MS" panose="030F0702030302020204" pitchFamily="66" charset="0"/>
              </a:rPr>
              <a:t>с </a:t>
            </a:r>
            <a:r>
              <a:rPr lang="ru-RU" sz="2400" b="1" dirty="0">
                <a:solidFill>
                  <a:srgbClr val="FF6600"/>
                </a:solidFill>
                <a:latin typeface="Comic Sans MS" panose="030F0702030302020204" pitchFamily="66" charset="0"/>
              </a:rPr>
              <a:t>ровесниками, включаться в совместные игры. </a:t>
            </a:r>
            <a:endParaRPr lang="ru-RU" sz="2400" b="1" dirty="0" smtClean="0">
              <a:solidFill>
                <a:srgbClr val="FF6600"/>
              </a:solidFill>
              <a:latin typeface="Comic Sans MS" panose="030F0702030302020204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u="sng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А </a:t>
            </a:r>
            <a:r>
              <a:rPr lang="ru-RU" sz="2400" b="1" u="sng" dirty="0">
                <a:solidFill>
                  <a:srgbClr val="9900CC"/>
                </a:solidFill>
                <a:latin typeface="Comic Sans MS" panose="030F0702030302020204" pitchFamily="66" charset="0"/>
              </a:rPr>
              <a:t>какие они стали </a:t>
            </a:r>
            <a:r>
              <a:rPr lang="ru-RU" sz="2400" b="1" u="sng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разговорчивые!</a:t>
            </a:r>
            <a:endParaRPr lang="ru-RU" sz="4400" b="1" u="sng" dirty="0">
              <a:solidFill>
                <a:srgbClr val="9900CC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23518" r="23174"/>
          <a:stretch/>
        </p:blipFill>
        <p:spPr>
          <a:xfrm flipH="1">
            <a:off x="481757" y="3860676"/>
            <a:ext cx="1930003" cy="26083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2240" y="3860676"/>
            <a:ext cx="1780439" cy="2715620"/>
          </a:xfrm>
          <a:prstGeom prst="rect">
            <a:avLst/>
          </a:prstGeom>
        </p:spPr>
      </p:pic>
      <p:pic>
        <p:nvPicPr>
          <p:cNvPr id="15" name="Picture 6" descr="https://inha.ru/wp-content/uploads/2019/02/rasvitiedetei5-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717" y="3968615"/>
            <a:ext cx="3636566" cy="2425589"/>
          </a:xfrm>
          <a:prstGeom prst="rect">
            <a:avLst/>
          </a:prstGeom>
          <a:noFill/>
          <a:ln w="38100">
            <a:solidFill>
              <a:srgbClr val="33CC33"/>
            </a:solidFill>
            <a:prstDash val="sysDash"/>
          </a:ln>
          <a:effectLst>
            <a:glow rad="101600">
              <a:srgbClr val="66FF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149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149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0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Основные компоненты речи:</a:t>
            </a:r>
          </a:p>
          <a:p>
            <a:pPr marL="0" indent="0" algn="ctr">
              <a:buNone/>
            </a:pPr>
            <a:endParaRPr lang="ru-RU" sz="1400" b="1" i="1" dirty="0" smtClean="0">
              <a:solidFill>
                <a:srgbClr val="0000CC"/>
              </a:solidFill>
              <a:latin typeface="Cambria" panose="02040503050406030204" pitchFamily="18" charset="0"/>
            </a:endParaRPr>
          </a:p>
          <a:p>
            <a:pPr marL="514350" indent="-242888">
              <a:buAutoNum type="arabicPeriod"/>
            </a:pPr>
            <a:r>
              <a:rPr lang="ru-RU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 Словарный запас</a:t>
            </a:r>
          </a:p>
          <a:p>
            <a:pPr marL="514350" indent="-242888">
              <a:buAutoNum type="arabicPeriod"/>
            </a:pPr>
            <a:r>
              <a:rPr lang="ru-RU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 Грамматический строй</a:t>
            </a:r>
          </a:p>
          <a:p>
            <a:pPr marL="514350" lvl="0" indent="-242888"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Звукопроизношение</a:t>
            </a:r>
            <a:endParaRPr lang="ru-RU" b="1" dirty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 marL="514350" indent="-242888">
              <a:buAutoNum type="arabicPeriod"/>
            </a:pPr>
            <a:r>
              <a:rPr lang="ru-RU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 Фонематические процессы</a:t>
            </a:r>
          </a:p>
          <a:p>
            <a:pPr marL="514350" indent="-242888">
              <a:buAutoNum type="arabicPeriod"/>
            </a:pPr>
            <a:r>
              <a:rPr lang="ru-RU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 Связная речь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8104" y="3380718"/>
            <a:ext cx="4592693" cy="32381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0134" y="4189829"/>
            <a:ext cx="1592534" cy="242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62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15537" y="736806"/>
            <a:ext cx="8229600" cy="56149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b="1" dirty="0">
                <a:latin typeface="Comic Sans MS" panose="030F0702030302020204" pitchFamily="66" charset="0"/>
              </a:rPr>
              <a:t>Должен составлять не менее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>
                <a:latin typeface="Comic Sans MS" panose="030F0702030302020204" pitchFamily="66" charset="0"/>
              </a:rPr>
              <a:t>4</a:t>
            </a:r>
            <a:r>
              <a:rPr lang="ru-RU" sz="2800" b="1" dirty="0" smtClean="0">
                <a:latin typeface="Comic Sans MS" panose="030F0702030302020204" pitchFamily="66" charset="0"/>
              </a:rPr>
              <a:t>000 </a:t>
            </a:r>
            <a:r>
              <a:rPr lang="ru-RU" sz="2800" b="1" dirty="0">
                <a:latin typeface="Comic Sans MS" panose="030F0702030302020204" pitchFamily="66" charset="0"/>
              </a:rPr>
              <a:t>слов, </a:t>
            </a:r>
            <a:r>
              <a:rPr lang="ru-RU" sz="2800" b="1" dirty="0" smtClean="0">
                <a:latin typeface="Comic Sans MS" panose="030F0702030302020204" pitchFamily="66" charset="0"/>
              </a:rPr>
              <a:t>причём </a:t>
            </a:r>
            <a:r>
              <a:rPr lang="ru-RU" sz="2800" b="1" dirty="0">
                <a:latin typeface="Comic Sans MS" panose="030F0702030302020204" pitchFamily="66" charset="0"/>
              </a:rPr>
              <a:t>в нём </a:t>
            </a:r>
            <a:endParaRPr lang="ru-RU" sz="2800" b="1" dirty="0" smtClean="0"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latin typeface="Comic Sans MS" panose="030F0702030302020204" pitchFamily="66" charset="0"/>
              </a:rPr>
              <a:t>должны быть </a:t>
            </a:r>
            <a:r>
              <a:rPr lang="ru-RU" sz="2800" b="1" dirty="0">
                <a:latin typeface="Comic Sans MS" panose="030F0702030302020204" pitchFamily="66" charset="0"/>
              </a:rPr>
              <a:t>представлены все </a:t>
            </a:r>
            <a:endParaRPr lang="ru-RU" sz="2800" b="1" dirty="0" smtClean="0"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latin typeface="Comic Sans MS" panose="030F0702030302020204" pitchFamily="66" charset="0"/>
              </a:rPr>
              <a:t>основные части </a:t>
            </a:r>
            <a:r>
              <a:rPr lang="ru-RU" sz="2800" b="1" dirty="0">
                <a:latin typeface="Comic Sans MS" panose="030F0702030302020204" pitchFamily="66" charset="0"/>
              </a:rPr>
              <a:t>речи: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 существительные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прилагательные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99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глаголы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числительные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99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местоимения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наречия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99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предлоги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союзы</a:t>
            </a:r>
            <a:endParaRPr lang="ru-RU" sz="2800" b="1" dirty="0">
              <a:solidFill>
                <a:srgbClr val="9900CC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" r="44060" b="62600"/>
          <a:stretch/>
        </p:blipFill>
        <p:spPr>
          <a:xfrm>
            <a:off x="6663763" y="144878"/>
            <a:ext cx="2281374" cy="2196267"/>
          </a:xfrm>
          <a:prstGeom prst="ellipse">
            <a:avLst/>
          </a:prstGeom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6561224" y="898270"/>
            <a:ext cx="2486452" cy="792088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Словарный запас</a:t>
            </a:r>
            <a:endParaRPr lang="ru-RU" sz="32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2" descr="https://samisrykami.ru/wp-content/uploads/2020/08/56a53e6c92240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680" y="3428998"/>
            <a:ext cx="3610660" cy="2404980"/>
          </a:xfrm>
          <a:prstGeom prst="rect">
            <a:avLst/>
          </a:prstGeom>
          <a:noFill/>
          <a:ln w="38100">
            <a:solidFill>
              <a:srgbClr val="33CC33"/>
            </a:solidFill>
            <a:prstDash val="sysDash"/>
          </a:ln>
          <a:effectLst>
            <a:glow rad="101600">
              <a:srgbClr val="66FF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34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149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>
                <a:latin typeface="Comic Sans MS" panose="030F0702030302020204" pitchFamily="66" charset="0"/>
              </a:rPr>
              <a:t>В словаре ребёнка 6 лет </a:t>
            </a:r>
            <a:r>
              <a:rPr lang="ru-RU" sz="2800" b="1" dirty="0" smtClean="0">
                <a:latin typeface="Comic Sans MS" panose="030F0702030302020204" pitchFamily="66" charset="0"/>
              </a:rPr>
              <a:t>должны </a:t>
            </a:r>
            <a:r>
              <a:rPr lang="ru-RU" sz="2800" b="1" dirty="0">
                <a:latin typeface="Comic Sans MS" panose="030F0702030302020204" pitchFamily="66" charset="0"/>
              </a:rPr>
              <a:t>присутствовать </a:t>
            </a:r>
            <a:r>
              <a:rPr lang="ru-RU" sz="28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обобщающие </a:t>
            </a:r>
            <a:r>
              <a:rPr lang="ru-RU" sz="28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слова: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Одежда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Обувь</a:t>
            </a:r>
            <a:endParaRPr lang="ru-RU" sz="2800" b="1" dirty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 Посуда</a:t>
            </a:r>
            <a:endParaRPr lang="ru-RU" sz="2800" b="1" dirty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Животные</a:t>
            </a:r>
            <a:endParaRPr lang="ru-RU" sz="2800" b="1" dirty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 Птицы</a:t>
            </a:r>
            <a:endParaRPr lang="ru-RU" sz="2800" b="1" dirty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 Овощи</a:t>
            </a:r>
            <a:endParaRPr lang="ru-RU" sz="2800" b="1" dirty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 Фрукты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rgbClr val="9900CC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Транспорт </a:t>
            </a:r>
            <a:r>
              <a:rPr lang="ru-RU" sz="2800" b="1" dirty="0">
                <a:solidFill>
                  <a:srgbClr val="9900CC"/>
                </a:solidFill>
                <a:latin typeface="Comic Sans MS" panose="030F0702030302020204" pitchFamily="66" charset="0"/>
              </a:rPr>
              <a:t>и </a:t>
            </a:r>
            <a:r>
              <a:rPr lang="ru-RU" sz="28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т.д.</a:t>
            </a:r>
            <a:endParaRPr lang="ru-RU" sz="2800" b="1" dirty="0">
              <a:solidFill>
                <a:srgbClr val="99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74113" y="1772816"/>
            <a:ext cx="5741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000" b="1" dirty="0">
                <a:latin typeface="Comic Sans MS" panose="030F0702030302020204" pitchFamily="66" charset="0"/>
              </a:rPr>
              <a:t>Попросите ребёнка назвать предметы, например:</a:t>
            </a:r>
          </a:p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000" b="1" dirty="0">
                <a:latin typeface="Comic Sans MS" panose="030F0702030302020204" pitchFamily="66" charset="0"/>
              </a:rPr>
              <a:t>- Каких ты знаешь животных?</a:t>
            </a:r>
          </a:p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000" b="1" dirty="0">
                <a:latin typeface="Comic Sans MS" panose="030F0702030302020204" pitchFamily="66" charset="0"/>
              </a:rPr>
              <a:t>- Какую ты знаешь мебель? </a:t>
            </a:r>
          </a:p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000" b="1" dirty="0">
                <a:latin typeface="Comic Sans MS" panose="030F0702030302020204" pitchFamily="66" charset="0"/>
              </a:rPr>
              <a:t>Или, задайте вопрос: каким одним словом можно назвать медведя, зайца, лису, волка, белку?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35827"/>
            <a:ext cx="3275856" cy="231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104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7920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Прилагательные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5848" y="1448751"/>
            <a:ext cx="34218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31B6FD"/>
              </a:buClr>
              <a:buSzPct val="100000"/>
              <a:defRPr/>
            </a:pPr>
            <a:r>
              <a:rPr lang="ru-RU" sz="2000" b="1" dirty="0">
                <a:solidFill>
                  <a:srgbClr val="9900CC"/>
                </a:solidFill>
                <a:latin typeface="Comic Sans MS" panose="030F0702030302020204" pitchFamily="66" charset="0"/>
              </a:rPr>
              <a:t>«Назови как можно больше признаков»</a:t>
            </a:r>
          </a:p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000" dirty="0">
                <a:latin typeface="Comic Sans MS" panose="030F0702030302020204" pitchFamily="66" charset="0"/>
              </a:rPr>
              <a:t>Например:</a:t>
            </a:r>
          </a:p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000" b="1" dirty="0">
                <a:latin typeface="Comic Sans MS" panose="030F0702030302020204" pitchFamily="66" charset="0"/>
              </a:rPr>
              <a:t>ЯБЛОКО </a:t>
            </a:r>
            <a:r>
              <a:rPr lang="ru-RU" sz="2000" dirty="0">
                <a:latin typeface="Comic Sans MS" panose="030F0702030302020204" pitchFamily="66" charset="0"/>
              </a:rPr>
              <a:t>(какое?) – большое, красное, спелое, круглое, ароматное, тяжелое, сладкое…</a:t>
            </a: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4709082" y="1443612"/>
            <a:ext cx="3822192" cy="384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CC"/>
                </a:solidFill>
                <a:effectLst/>
                <a:uLnTx/>
                <a:uFillTx/>
                <a:latin typeface="Comic Sans MS" panose="030F0702030302020204" pitchFamily="66" charset="0"/>
              </a:rPr>
              <a:t>«Назови как можно больше предметов»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</a:rPr>
              <a:t> 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</a:rPr>
              <a:t>Например: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</a:rPr>
              <a:t>Что бывает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</a:rPr>
              <a:t>ДЛИННЫМ?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</a:rPr>
              <a:t>Лента, нитка, веревка, дорога, пояс, хвост, проволока, волосы, юбка….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4553" y="3950764"/>
            <a:ext cx="4133134" cy="232488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6FF3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1706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7920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Подбор синонимов и антонимов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35699" y="1468259"/>
            <a:ext cx="34218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0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Синонимы </a:t>
            </a:r>
            <a:r>
              <a:rPr lang="ru-RU" sz="2000" b="1" dirty="0">
                <a:latin typeface="Comic Sans MS" panose="030F0702030302020204" pitchFamily="66" charset="0"/>
              </a:rPr>
              <a:t>– слова, близкие по </a:t>
            </a:r>
            <a:r>
              <a:rPr lang="ru-RU" sz="2000" b="1" dirty="0" smtClean="0">
                <a:latin typeface="Comic Sans MS" panose="030F0702030302020204" pitchFamily="66" charset="0"/>
              </a:rPr>
              <a:t>звучанию.</a:t>
            </a:r>
            <a:endParaRPr lang="ru-RU" sz="2000" b="1" dirty="0">
              <a:latin typeface="Comic Sans MS" panose="030F0702030302020204" pitchFamily="66" charset="0"/>
            </a:endParaRPr>
          </a:p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000" dirty="0">
                <a:latin typeface="Comic Sans MS" panose="030F0702030302020204" pitchFamily="66" charset="0"/>
              </a:rPr>
              <a:t>Например:</a:t>
            </a:r>
          </a:p>
          <a:p>
            <a:pPr lvl="0">
              <a:buClr>
                <a:srgbClr val="31B6FD"/>
              </a:buClr>
              <a:buSzPct val="100000"/>
              <a:defRPr/>
            </a:pPr>
            <a:r>
              <a:rPr lang="ru-RU" sz="2000" dirty="0">
                <a:latin typeface="Comic Sans MS" panose="030F0702030302020204" pitchFamily="66" charset="0"/>
              </a:rPr>
              <a:t>Погода – хорошая, теплая, солнечная… </a:t>
            </a: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4257510" y="1468259"/>
            <a:ext cx="4657891" cy="384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31B6FD"/>
              </a:buClr>
              <a:buNone/>
              <a:defRPr/>
            </a:pPr>
            <a:r>
              <a:rPr lang="ru-RU" sz="2000" b="1" dirty="0" smtClean="0">
                <a:solidFill>
                  <a:srgbClr val="9900CC"/>
                </a:solidFill>
                <a:latin typeface="Comic Sans MS" panose="030F0702030302020204" pitchFamily="66" charset="0"/>
              </a:rPr>
              <a:t>Антонимы</a:t>
            </a:r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- слова </a:t>
            </a:r>
          </a:p>
          <a:p>
            <a:pPr marL="0" lvl="0" indent="0">
              <a:buClr>
                <a:srgbClr val="31B6FD"/>
              </a:buClr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Comic Sans MS" panose="030F0702030302020204" pitchFamily="66" charset="0"/>
              </a:rPr>
              <a:t>с противоположным </a:t>
            </a:r>
            <a:r>
              <a:rPr lang="ru-RU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значением.</a:t>
            </a:r>
            <a:endParaRPr lang="ru-RU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lvl="0" indent="0">
              <a:buClr>
                <a:srgbClr val="31B6FD"/>
              </a:buClr>
              <a:buNone/>
              <a:defRPr/>
            </a:pPr>
            <a:r>
              <a:rPr lang="ru-RU" sz="2000" i="1" dirty="0">
                <a:solidFill>
                  <a:schemeClr val="tx1"/>
                </a:solidFill>
                <a:latin typeface="Comic Sans MS" panose="030F0702030302020204" pitchFamily="66" charset="0"/>
              </a:rPr>
              <a:t>Например:</a:t>
            </a:r>
          </a:p>
          <a:p>
            <a:pPr marL="0" lvl="0" indent="0">
              <a:buClr>
                <a:srgbClr val="31B6FD"/>
              </a:buClr>
              <a:buNone/>
              <a:defRPr/>
            </a:pPr>
            <a:r>
              <a:rPr lang="ru-RU" sz="2000" i="1" dirty="0">
                <a:solidFill>
                  <a:schemeClr val="tx1"/>
                </a:solidFill>
                <a:latin typeface="Comic Sans MS" panose="030F0702030302020204" pitchFamily="66" charset="0"/>
              </a:rPr>
              <a:t>Игра «Скажи наоборот»</a:t>
            </a:r>
          </a:p>
          <a:p>
            <a:pPr marL="0" lvl="0" indent="0">
              <a:buClr>
                <a:srgbClr val="31B6FD"/>
              </a:buClr>
              <a:buNone/>
              <a:defRPr/>
            </a:pPr>
            <a:r>
              <a:rPr lang="ru-RU" sz="2000" i="1" dirty="0">
                <a:solidFill>
                  <a:schemeClr val="tx1"/>
                </a:solidFill>
                <a:latin typeface="Comic Sans MS" panose="030F0702030302020204" pitchFamily="66" charset="0"/>
              </a:rPr>
              <a:t>Большой – маленький,</a:t>
            </a:r>
          </a:p>
          <a:p>
            <a:pPr marL="0" lvl="0" indent="0">
              <a:buClr>
                <a:srgbClr val="31B6FD"/>
              </a:buClr>
              <a:buNone/>
              <a:defRPr/>
            </a:pPr>
            <a:r>
              <a:rPr lang="ru-RU" sz="2000" i="1" dirty="0">
                <a:solidFill>
                  <a:schemeClr val="tx1"/>
                </a:solidFill>
                <a:latin typeface="Comic Sans MS" panose="030F0702030302020204" pitchFamily="66" charset="0"/>
              </a:rPr>
              <a:t>Длинный – короткий,</a:t>
            </a:r>
          </a:p>
          <a:p>
            <a:pPr marL="0" lvl="0" indent="0">
              <a:buClr>
                <a:srgbClr val="31B6FD"/>
              </a:buClr>
              <a:buNone/>
              <a:defRPr/>
            </a:pPr>
            <a:r>
              <a:rPr lang="ru-RU" sz="2000" i="1" dirty="0">
                <a:solidFill>
                  <a:schemeClr val="tx1"/>
                </a:solidFill>
                <a:latin typeface="Comic Sans MS" panose="030F0702030302020204" pitchFamily="66" charset="0"/>
              </a:rPr>
              <a:t>Высокий - ….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455" y="4177864"/>
            <a:ext cx="2683272" cy="201245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CC00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3331858"/>
            <a:ext cx="2140872" cy="280454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6FF3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1634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79208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Глаголы</a:t>
            </a:r>
            <a:endParaRPr lang="ru-RU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683569" y="1468259"/>
            <a:ext cx="8003232" cy="384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Предложите ребёнку ответить на такие вопросы: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endParaRPr lang="ru-RU" sz="1000" b="1" dirty="0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Кто </a:t>
            </a:r>
            <a:r>
              <a:rPr lang="ru-RU" b="1" dirty="0">
                <a:solidFill>
                  <a:srgbClr val="0000CC"/>
                </a:solidFill>
                <a:latin typeface="Comic Sans MS" panose="030F0702030302020204" pitchFamily="66" charset="0"/>
              </a:rPr>
              <a:t>как передвигается?   </a:t>
            </a:r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Человек ходит, рыба…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Кто </a:t>
            </a:r>
            <a:r>
              <a:rPr lang="ru-RU" b="1" dirty="0">
                <a:solidFill>
                  <a:srgbClr val="0000CC"/>
                </a:solidFill>
                <a:latin typeface="Comic Sans MS" panose="030F0702030302020204" pitchFamily="66" charset="0"/>
              </a:rPr>
              <a:t>как ест?   </a:t>
            </a:r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Кошка молоко …, курица зерно …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Кто </a:t>
            </a:r>
            <a:r>
              <a:rPr lang="ru-RU" b="1" dirty="0">
                <a:solidFill>
                  <a:srgbClr val="0000CC"/>
                </a:solidFill>
                <a:latin typeface="Comic Sans MS" panose="030F0702030302020204" pitchFamily="66" charset="0"/>
              </a:rPr>
              <a:t>чем занимается?   </a:t>
            </a:r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Врач…, учитель…, писатель…</a:t>
            </a:r>
          </a:p>
          <a:p>
            <a:pPr marL="0" lvl="0" indent="0">
              <a:spcBef>
                <a:spcPts val="0"/>
              </a:spcBef>
              <a:buClr>
                <a:srgbClr val="31B6FD"/>
              </a:buClr>
              <a:buNone/>
              <a:defRPr/>
            </a:pPr>
            <a:r>
              <a:rPr lang="ru-RU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Что </a:t>
            </a:r>
            <a:r>
              <a:rPr lang="ru-RU" b="1" dirty="0">
                <a:solidFill>
                  <a:srgbClr val="0000CC"/>
                </a:solidFill>
                <a:latin typeface="Comic Sans MS" panose="030F0702030302020204" pitchFamily="66" charset="0"/>
              </a:rPr>
              <a:t>может делать это животное?</a:t>
            </a:r>
            <a:r>
              <a:rPr lang="ru-RU" b="1" dirty="0">
                <a:solidFill>
                  <a:srgbClr val="9900CC"/>
                </a:solidFill>
                <a:latin typeface="Comic Sans MS" panose="030F0702030302020204" pitchFamily="66" charset="0"/>
              </a:rPr>
              <a:t>   </a:t>
            </a:r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Собака…, лягушка…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</a:endParaRPr>
          </a:p>
        </p:txBody>
      </p:sp>
      <p:pic>
        <p:nvPicPr>
          <p:cNvPr id="2050" name="Picture 2" descr="https://fsd.kopilkaurokov.ru/up/html/2021/01/11/k_5ffc4e41e6b91/569749_11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10"/>
          <a:stretch/>
        </p:blipFill>
        <p:spPr bwMode="auto">
          <a:xfrm>
            <a:off x="2483768" y="4077072"/>
            <a:ext cx="3991768" cy="227199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66FF33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715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8001" cy="914400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91540" y="765588"/>
            <a:ext cx="7960919" cy="56149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Сформированность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грамматических категорий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важна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, потому что, даже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очень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большой </a:t>
            </a:r>
            <a:endParaRPr lang="ru-RU" sz="2000" b="1" dirty="0" smtClean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словарный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запас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не решает проблему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полноценности устной речи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Важно умение активно пользоваться </a:t>
            </a:r>
            <a:endParaRPr lang="ru-RU" sz="2000" b="1" dirty="0" smtClean="0">
              <a:latin typeface="Comic Sans MS" panose="030F0702030302020204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latin typeface="Comic Sans MS" panose="030F0702030302020204" pitchFamily="66" charset="0"/>
              </a:rPr>
              <a:t>имеющимися </a:t>
            </a:r>
            <a:r>
              <a:rPr lang="ru-RU" sz="2000" b="1" dirty="0">
                <a:latin typeface="Comic Sans MS" panose="030F0702030302020204" pitchFamily="66" charset="0"/>
              </a:rPr>
              <a:t>словами, строить из них предложения и связные высказывания.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А для правильного построения предложений необходимо умение грамматически правильно согласовывать </a:t>
            </a: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слова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между </a:t>
            </a:r>
            <a:r>
              <a:rPr lang="ru-RU" sz="2000" b="1" dirty="0">
                <a:solidFill>
                  <a:srgbClr val="0000CC"/>
                </a:solidFill>
                <a:latin typeface="Comic Sans MS" panose="030F0702030302020204" pitchFamily="66" charset="0"/>
              </a:rPr>
              <a:t>собой.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Большинство детей этим умением овладевают своевременно, у некоторых же здесь наблюдаются определенные трудности.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" r="44060" b="62600"/>
          <a:stretch/>
        </p:blipFill>
        <p:spPr>
          <a:xfrm>
            <a:off x="6663763" y="144878"/>
            <a:ext cx="2281374" cy="2196267"/>
          </a:xfrm>
          <a:prstGeom prst="ellipse">
            <a:avLst/>
          </a:prstGeom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6589842" y="753193"/>
            <a:ext cx="2486452" cy="792088"/>
          </a:xfrm>
        </p:spPr>
        <p:txBody>
          <a:bodyPr>
            <a:noAutofit/>
          </a:bodyPr>
          <a:lstStyle/>
          <a:p>
            <a:r>
              <a:rPr lang="ru-RU" sz="2800" b="1" u="sng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Граммати-ческий</a:t>
            </a:r>
            <a:r>
              <a:rPr lang="ru-RU" sz="28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строй речи</a:t>
            </a:r>
            <a:endParaRPr lang="ru-RU" sz="2800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215" y="4221088"/>
            <a:ext cx="2390588" cy="247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34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712</TotalTime>
  <Words>986</Words>
  <Application>Microsoft Office PowerPoint</Application>
  <PresentationFormat>Экран (4:3)</PresentationFormat>
  <Paragraphs>176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Cambria</vt:lpstr>
      <vt:lpstr>Candara</vt:lpstr>
      <vt:lpstr>Comic Sans MS</vt:lpstr>
      <vt:lpstr>Symbol</vt:lpstr>
      <vt:lpstr>Times New Roman</vt:lpstr>
      <vt:lpstr>Wingdings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Словарный запас</vt:lpstr>
      <vt:lpstr>Презентация PowerPoint</vt:lpstr>
      <vt:lpstr>Презентация PowerPoint</vt:lpstr>
      <vt:lpstr>Презентация PowerPoint</vt:lpstr>
      <vt:lpstr>Презентация PowerPoint</vt:lpstr>
      <vt:lpstr>Граммати-ческий строй речи</vt:lpstr>
      <vt:lpstr>Презентация PowerPoint</vt:lpstr>
      <vt:lpstr>Презентация PowerPoint</vt:lpstr>
      <vt:lpstr>Презентация PowerPoint</vt:lpstr>
      <vt:lpstr>Звукопро-изношение</vt:lpstr>
      <vt:lpstr>Фонематиче-ские процессы</vt:lpstr>
      <vt:lpstr>Связная речь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речевого развития ребенка шестого года жизни</dc:title>
  <dc:creator>Надежда</dc:creator>
  <cp:lastModifiedBy>Пользователь Windows</cp:lastModifiedBy>
  <cp:revision>71</cp:revision>
  <dcterms:created xsi:type="dcterms:W3CDTF">2014-09-08T10:59:51Z</dcterms:created>
  <dcterms:modified xsi:type="dcterms:W3CDTF">2023-10-17T06:45:35Z</dcterms:modified>
</cp:coreProperties>
</file>