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69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57C7116F-E4F2-4952-BCC2-FEA8FE41D302}" type="datetimeFigureOut">
              <a:rPr lang="ru-RU" smtClean="0"/>
              <a:t>23.12.2023</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2238214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7C7116F-E4F2-4952-BCC2-FEA8FE41D302}" type="datetimeFigureOut">
              <a:rPr lang="ru-RU" smtClean="0"/>
              <a:t>23.12.2023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1500496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7C7116F-E4F2-4952-BCC2-FEA8FE41D302}" type="datetimeFigureOut">
              <a:rPr lang="ru-RU" smtClean="0"/>
              <a:t>23.12.2023</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EACB7F-96DA-438C-B0A3-9C9CB526EBBA}"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16766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7C7116F-E4F2-4952-BCC2-FEA8FE41D302}" type="datetimeFigureOut">
              <a:rPr lang="ru-RU" smtClean="0"/>
              <a:t>23.12.2023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19874003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7C7116F-E4F2-4952-BCC2-FEA8FE41D302}" type="datetimeFigureOut">
              <a:rPr lang="ru-RU" smtClean="0"/>
              <a:t>23.12.2023</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EACB7F-96DA-438C-B0A3-9C9CB526EBBA}"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502623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57C7116F-E4F2-4952-BCC2-FEA8FE41D302}" type="datetimeFigureOut">
              <a:rPr lang="ru-RU" smtClean="0"/>
              <a:t>23.12.2023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39503812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7C7116F-E4F2-4952-BCC2-FEA8FE41D302}" type="datetimeFigureOut">
              <a:rPr lang="ru-RU" smtClean="0"/>
              <a:t>23.12.2023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4001968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7C7116F-E4F2-4952-BCC2-FEA8FE41D302}" type="datetimeFigureOut">
              <a:rPr lang="ru-RU" smtClean="0"/>
              <a:t>23.12.2023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3253366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7C7116F-E4F2-4952-BCC2-FEA8FE41D302}" type="datetimeFigureOut">
              <a:rPr lang="ru-RU" smtClean="0"/>
              <a:t>23.12.2023</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2707399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57C7116F-E4F2-4952-BCC2-FEA8FE41D302}" type="datetimeFigureOut">
              <a:rPr lang="ru-RU" smtClean="0"/>
              <a:t>23.12.2023</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4234947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57C7116F-E4F2-4952-BCC2-FEA8FE41D302}" type="datetimeFigureOut">
              <a:rPr lang="ru-RU" smtClean="0"/>
              <a:t>23.12.2023</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1030662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57C7116F-E4F2-4952-BCC2-FEA8FE41D302}" type="datetimeFigureOut">
              <a:rPr lang="ru-RU" smtClean="0"/>
              <a:t>23.12.2023</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2590545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57C7116F-E4F2-4952-BCC2-FEA8FE41D302}" type="datetimeFigureOut">
              <a:rPr lang="ru-RU" smtClean="0"/>
              <a:t>23.12.2023</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2693705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C7116F-E4F2-4952-BCC2-FEA8FE41D302}" type="datetimeFigureOut">
              <a:rPr lang="ru-RU" smtClean="0"/>
              <a:t>23.12.2023</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3450503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7C7116F-E4F2-4952-BCC2-FEA8FE41D302}" type="datetimeFigureOut">
              <a:rPr lang="ru-RU" smtClean="0"/>
              <a:t>23.12.2023</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1642852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57C7116F-E4F2-4952-BCC2-FEA8FE41D302}" type="datetimeFigureOut">
              <a:rPr lang="ru-RU" smtClean="0"/>
              <a:t>23.12.2023</a:t>
            </a:fld>
            <a:endParaRPr lang="ru-RU"/>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7EACB7F-96DA-438C-B0A3-9C9CB526EBBA}" type="slidenum">
              <a:rPr lang="ru-RU" smtClean="0"/>
              <a:t>‹#›</a:t>
            </a:fld>
            <a:endParaRPr lang="ru-RU"/>
          </a:p>
        </p:txBody>
      </p:sp>
    </p:spTree>
    <p:extLst>
      <p:ext uri="{BB962C8B-B14F-4D97-AF65-F5344CB8AC3E}">
        <p14:creationId xmlns:p14="http://schemas.microsoft.com/office/powerpoint/2010/main" val="2124885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7C7116F-E4F2-4952-BCC2-FEA8FE41D302}" type="datetimeFigureOut">
              <a:rPr lang="ru-RU" smtClean="0"/>
              <a:t>23.12.2023</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7EACB7F-96DA-438C-B0A3-9C9CB526EBBA}" type="slidenum">
              <a:rPr lang="ru-RU" smtClean="0"/>
              <a:t>‹#›</a:t>
            </a:fld>
            <a:endParaRPr lang="ru-RU"/>
          </a:p>
        </p:txBody>
      </p:sp>
    </p:spTree>
    <p:extLst>
      <p:ext uri="{BB962C8B-B14F-4D97-AF65-F5344CB8AC3E}">
        <p14:creationId xmlns:p14="http://schemas.microsoft.com/office/powerpoint/2010/main" val="3684442187"/>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2201706" y="2145016"/>
            <a:ext cx="8915399" cy="1706547"/>
          </a:xfrm>
        </p:spPr>
        <p:txBody>
          <a:bodyPr>
            <a:noAutofit/>
          </a:bodyPr>
          <a:lstStyle/>
          <a:p>
            <a:pPr algn="ctr"/>
            <a:r>
              <a:rPr lang="ru-RU" sz="3200" b="1" dirty="0">
                <a:solidFill>
                  <a:schemeClr val="tx1"/>
                </a:solidFill>
                <a:latin typeface="Times New Roman" panose="02020603050405020304" pitchFamily="18" charset="0"/>
                <a:cs typeface="Times New Roman" panose="02020603050405020304" pitchFamily="18" charset="0"/>
              </a:rPr>
              <a:t>Опыт работы на тему: «Дидактические игры, как средство развития памяти у детей старшего дошкольного возраста»</a:t>
            </a:r>
          </a:p>
        </p:txBody>
      </p:sp>
      <p:pic>
        <p:nvPicPr>
          <p:cNvPr id="4" name="Рисунок 3"/>
          <p:cNvPicPr>
            <a:picLocks noChangeAspect="1"/>
          </p:cNvPicPr>
          <p:nvPr/>
        </p:nvPicPr>
        <p:blipFill>
          <a:blip r:embed="rId2"/>
          <a:stretch>
            <a:fillRect/>
          </a:stretch>
        </p:blipFill>
        <p:spPr>
          <a:xfrm>
            <a:off x="2201706" y="484908"/>
            <a:ext cx="7163968" cy="1157009"/>
          </a:xfrm>
          <a:prstGeom prst="rect">
            <a:avLst/>
          </a:prstGeom>
        </p:spPr>
      </p:pic>
      <p:pic>
        <p:nvPicPr>
          <p:cNvPr id="5" name="Рисунок 4"/>
          <p:cNvPicPr>
            <a:picLocks noChangeAspect="1"/>
          </p:cNvPicPr>
          <p:nvPr/>
        </p:nvPicPr>
        <p:blipFill>
          <a:blip r:embed="rId3"/>
          <a:stretch>
            <a:fillRect/>
          </a:stretch>
        </p:blipFill>
        <p:spPr>
          <a:xfrm>
            <a:off x="2201706" y="4023525"/>
            <a:ext cx="2304488" cy="2304488"/>
          </a:xfrm>
          <a:prstGeom prst="rect">
            <a:avLst/>
          </a:prstGeom>
        </p:spPr>
      </p:pic>
      <p:sp>
        <p:nvSpPr>
          <p:cNvPr id="6" name="TextBox 5"/>
          <p:cNvSpPr txBox="1"/>
          <p:nvPr/>
        </p:nvSpPr>
        <p:spPr>
          <a:xfrm>
            <a:off x="8215745" y="4414892"/>
            <a:ext cx="3574473" cy="1107996"/>
          </a:xfrm>
          <a:prstGeom prst="rect">
            <a:avLst/>
          </a:prstGeom>
          <a:noFill/>
        </p:spPr>
        <p:txBody>
          <a:bodyPr wrap="square" rtlCol="0">
            <a:spAutoFit/>
          </a:bodyPr>
          <a:lstStyle/>
          <a:p>
            <a:pPr algn="r"/>
            <a:r>
              <a:rPr lang="ru-RU" sz="2200" dirty="0">
                <a:latin typeface="Times New Roman" panose="02020603050405020304" pitchFamily="18" charset="0"/>
                <a:cs typeface="Times New Roman" panose="02020603050405020304" pitchFamily="18" charset="0"/>
              </a:rPr>
              <a:t>Выполнила воспитатель:</a:t>
            </a:r>
          </a:p>
          <a:p>
            <a:pPr algn="r"/>
            <a:r>
              <a:rPr lang="ru-RU" sz="2200" dirty="0">
                <a:latin typeface="Times New Roman" panose="02020603050405020304" pitchFamily="18" charset="0"/>
                <a:cs typeface="Times New Roman" panose="02020603050405020304" pitchFamily="18" charset="0"/>
              </a:rPr>
              <a:t> Костылева </a:t>
            </a:r>
          </a:p>
          <a:p>
            <a:pPr algn="r"/>
            <a:r>
              <a:rPr lang="ru-RU" sz="2200" dirty="0">
                <a:latin typeface="Times New Roman" panose="02020603050405020304" pitchFamily="18" charset="0"/>
                <a:cs typeface="Times New Roman" panose="02020603050405020304" pitchFamily="18" charset="0"/>
              </a:rPr>
              <a:t>Елена Викторовна</a:t>
            </a:r>
            <a:r>
              <a:rPr lang="ru-RU" sz="2000" b="1" dirty="0">
                <a:latin typeface="Times New Roman" panose="02020603050405020304" pitchFamily="18" charset="0"/>
                <a:cs typeface="Times New Roman" panose="02020603050405020304" pitchFamily="18" charset="0"/>
              </a:rPr>
              <a:t> </a:t>
            </a:r>
          </a:p>
        </p:txBody>
      </p:sp>
      <p:sp>
        <p:nvSpPr>
          <p:cNvPr id="8" name="Прямоугольник 7"/>
          <p:cNvSpPr/>
          <p:nvPr/>
        </p:nvSpPr>
        <p:spPr>
          <a:xfrm>
            <a:off x="6130243" y="5993884"/>
            <a:ext cx="1592039" cy="369332"/>
          </a:xfrm>
          <a:prstGeom prst="rect">
            <a:avLst/>
          </a:prstGeom>
        </p:spPr>
        <p:txBody>
          <a:bodyPr wrap="none">
            <a:spAutoFit/>
          </a:bodyPr>
          <a:lstStyle/>
          <a:p>
            <a:r>
              <a:rPr lang="ru-RU" dirty="0">
                <a:latin typeface="Times New Roman" panose="02020603050405020304" pitchFamily="18" charset="0"/>
                <a:cs typeface="Times New Roman" panose="02020603050405020304" pitchFamily="18" charset="0"/>
              </a:rPr>
              <a:t>Тюмень, 2023</a:t>
            </a:r>
          </a:p>
        </p:txBody>
      </p:sp>
    </p:spTree>
    <p:extLst>
      <p:ext uri="{BB962C8B-B14F-4D97-AF65-F5344CB8AC3E}">
        <p14:creationId xmlns:p14="http://schemas.microsoft.com/office/powerpoint/2010/main" val="10153880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482436" y="554182"/>
            <a:ext cx="10022176" cy="5357040"/>
          </a:xfrm>
        </p:spPr>
        <p:txBody>
          <a:bodyPr>
            <a:normAutofit/>
          </a:bodyPr>
          <a:lstStyle/>
          <a:p>
            <a:pPr algn="just"/>
            <a:r>
              <a:rPr lang="ru-RU" sz="2000" dirty="0">
                <a:solidFill>
                  <a:schemeClr val="tx1"/>
                </a:solidFill>
                <a:latin typeface="Times New Roman" panose="02020603050405020304" pitchFamily="18" charset="0"/>
                <a:cs typeface="Times New Roman" panose="02020603050405020304" pitchFamily="18" charset="0"/>
              </a:rPr>
              <a:t>Для того чтобы увидеть, как развивается память у детей, я использовала методику «Запомни рисунки» по Р.С. Немову, с целью исследования уровня развития памяти и выявила ряд критериев, которые помогли мне оценить индивидуальную динамику и перспективы развития каждого ребенка. </a:t>
            </a:r>
          </a:p>
        </p:txBody>
      </p:sp>
      <p:sp>
        <p:nvSpPr>
          <p:cNvPr id="4" name="Прямоугольник 3"/>
          <p:cNvSpPr/>
          <p:nvPr/>
        </p:nvSpPr>
        <p:spPr>
          <a:xfrm>
            <a:off x="3417021" y="1984706"/>
            <a:ext cx="6096000" cy="369332"/>
          </a:xfrm>
          <a:prstGeom prst="rect">
            <a:avLst/>
          </a:prstGeom>
        </p:spPr>
        <p:txBody>
          <a:bodyPr>
            <a:spAutoFit/>
          </a:bodyPr>
          <a:lstStyle/>
          <a:p>
            <a:r>
              <a:rPr lang="ru-RU" dirty="0">
                <a:latin typeface="Times New Roman" panose="02020603050405020304" pitchFamily="18" charset="0"/>
                <a:cs typeface="Times New Roman" panose="02020603050405020304" pitchFamily="18" charset="0"/>
              </a:rPr>
              <a:t>Таблица результатов диагностики по теме опыта работы</a:t>
            </a:r>
          </a:p>
        </p:txBody>
      </p:sp>
      <p:graphicFrame>
        <p:nvGraphicFramePr>
          <p:cNvPr id="6" name="Таблица 5"/>
          <p:cNvGraphicFramePr>
            <a:graphicFrameLocks noGrp="1"/>
          </p:cNvGraphicFramePr>
          <p:nvPr>
            <p:extLst>
              <p:ext uri="{D42A27DB-BD31-4B8C-83A1-F6EECF244321}">
                <p14:modId xmlns:p14="http://schemas.microsoft.com/office/powerpoint/2010/main" val="3004148557"/>
              </p:ext>
            </p:extLst>
          </p:nvPr>
        </p:nvGraphicFramePr>
        <p:xfrm>
          <a:off x="3749968" y="2561476"/>
          <a:ext cx="5430105" cy="3114883"/>
        </p:xfrm>
        <a:graphic>
          <a:graphicData uri="http://schemas.openxmlformats.org/drawingml/2006/table">
            <a:tbl>
              <a:tblPr firstRow="1" firstCol="1" bandRow="1"/>
              <a:tblGrid>
                <a:gridCol w="2714762">
                  <a:extLst>
                    <a:ext uri="{9D8B030D-6E8A-4147-A177-3AD203B41FA5}">
                      <a16:colId xmlns:a16="http://schemas.microsoft.com/office/drawing/2014/main" val="467781396"/>
                    </a:ext>
                  </a:extLst>
                </a:gridCol>
                <a:gridCol w="2715343">
                  <a:extLst>
                    <a:ext uri="{9D8B030D-6E8A-4147-A177-3AD203B41FA5}">
                      <a16:colId xmlns:a16="http://schemas.microsoft.com/office/drawing/2014/main" val="97217221"/>
                    </a:ext>
                  </a:extLst>
                </a:gridCol>
              </a:tblGrid>
              <a:tr h="234062">
                <a:tc gridSpan="2">
                  <a:txBody>
                    <a:bodyPr/>
                    <a:lstStyle/>
                    <a:p>
                      <a:pPr algn="ctr">
                        <a:lnSpc>
                          <a:spcPct val="150000"/>
                        </a:lnSpc>
                        <a:spcAft>
                          <a:spcPts val="80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Диагностика на 2021-2022 учебный год</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2756" marR="62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3924108934"/>
                  </a:ext>
                </a:extLst>
              </a:tr>
              <a:tr h="234062">
                <a:tc>
                  <a:txBody>
                    <a:bodyPr/>
                    <a:lstStyle/>
                    <a:p>
                      <a:pPr algn="ctr">
                        <a:lnSpc>
                          <a:spcPct val="150000"/>
                        </a:lnSpc>
                        <a:spcAft>
                          <a:spcPts val="800"/>
                        </a:spcAft>
                      </a:pPr>
                      <a:r>
                        <a:rPr lang="ru-RU" sz="1300" dirty="0">
                          <a:effectLst/>
                          <a:latin typeface="Times New Roman" panose="02020603050405020304" pitchFamily="18" charset="0"/>
                          <a:ea typeface="Calibri" panose="020F0502020204030204" pitchFamily="34" charset="0"/>
                          <a:cs typeface="Times New Roman" panose="02020603050405020304" pitchFamily="18" charset="0"/>
                        </a:rPr>
                        <a:t>Начало года</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2756" marR="62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Конец года</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2756" marR="62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5305237"/>
                  </a:ext>
                </a:extLst>
              </a:tr>
              <a:tr h="702187">
                <a:tc>
                  <a:txBody>
                    <a:bodyPr/>
                    <a:lstStyle/>
                    <a:p>
                      <a:pPr>
                        <a:lnSpc>
                          <a:spcPct val="150000"/>
                        </a:lnSpc>
                        <a:spcAft>
                          <a:spcPts val="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Высокий – 0 %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Средний – 44 %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Низкий – 56 %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2756" marR="62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Высокий – 18 %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Средний – 60 %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Низкий – 22 %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2756" marR="62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697126"/>
                  </a:ext>
                </a:extLst>
              </a:tr>
              <a:tr h="396128">
                <a:tc gridSpan="2">
                  <a:txBody>
                    <a:bodyPr/>
                    <a:lstStyle/>
                    <a:p>
                      <a:pPr algn="ctr">
                        <a:lnSpc>
                          <a:spcPct val="150000"/>
                        </a:lnSpc>
                        <a:spcAft>
                          <a:spcPts val="800"/>
                        </a:spcAft>
                      </a:pPr>
                      <a:r>
                        <a:rPr lang="ru-RU" sz="1300" dirty="0">
                          <a:effectLst/>
                          <a:latin typeface="Times New Roman" panose="02020603050405020304" pitchFamily="18" charset="0"/>
                          <a:ea typeface="Calibri" panose="020F0502020204030204" pitchFamily="34" charset="0"/>
                          <a:cs typeface="Times New Roman" panose="02020603050405020304" pitchFamily="18" charset="0"/>
                        </a:rPr>
                        <a:t>Диагностика на 2022-2023учебный год</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2756" marR="62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val="2537689027"/>
                  </a:ext>
                </a:extLst>
              </a:tr>
              <a:tr h="234062">
                <a:tc>
                  <a:txBody>
                    <a:bodyPr/>
                    <a:lstStyle/>
                    <a:p>
                      <a:pPr algn="ctr">
                        <a:lnSpc>
                          <a:spcPct val="150000"/>
                        </a:lnSpc>
                        <a:spcAft>
                          <a:spcPts val="80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Начало года</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2756" marR="62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80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Конец года</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2756" marR="62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06284397"/>
                  </a:ext>
                </a:extLst>
              </a:tr>
              <a:tr h="862230">
                <a:tc>
                  <a:txBody>
                    <a:bodyPr/>
                    <a:lstStyle/>
                    <a:p>
                      <a:pPr>
                        <a:lnSpc>
                          <a:spcPct val="150000"/>
                        </a:lnSpc>
                        <a:spcAft>
                          <a:spcPts val="80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Высокий – 18 %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Средний – 60 %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ru-RU" sz="1300">
                          <a:effectLst/>
                          <a:latin typeface="Times New Roman" panose="02020603050405020304" pitchFamily="18" charset="0"/>
                          <a:ea typeface="Calibri" panose="020F0502020204030204" pitchFamily="34" charset="0"/>
                          <a:cs typeface="Times New Roman" panose="02020603050405020304" pitchFamily="18" charset="0"/>
                        </a:rPr>
                        <a:t>Низкий – 22% </a:t>
                      </a:r>
                      <a:endParaRPr lang="ru-RU" sz="1000">
                        <a:effectLst/>
                        <a:latin typeface="Calibri" panose="020F0502020204030204" pitchFamily="34" charset="0"/>
                        <a:ea typeface="Times New Roman" panose="02020603050405020304" pitchFamily="18" charset="0"/>
                        <a:cs typeface="Times New Roman" panose="02020603050405020304" pitchFamily="18" charset="0"/>
                      </a:endParaRPr>
                    </a:p>
                  </a:txBody>
                  <a:tcPr marL="62756" marR="62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800"/>
                        </a:spcAft>
                      </a:pPr>
                      <a:r>
                        <a:rPr lang="ru-RU" sz="1300" dirty="0">
                          <a:effectLst/>
                          <a:latin typeface="Times New Roman" panose="02020603050405020304" pitchFamily="18" charset="0"/>
                          <a:ea typeface="Calibri" panose="020F0502020204030204" pitchFamily="34" charset="0"/>
                          <a:cs typeface="Times New Roman" panose="02020603050405020304" pitchFamily="18" charset="0"/>
                        </a:rPr>
                        <a:t>Высокий – 38 %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ru-RU" sz="1300" dirty="0">
                          <a:effectLst/>
                          <a:latin typeface="Times New Roman" panose="02020603050405020304" pitchFamily="18" charset="0"/>
                          <a:ea typeface="Calibri" panose="020F0502020204030204" pitchFamily="34" charset="0"/>
                          <a:cs typeface="Times New Roman" panose="02020603050405020304" pitchFamily="18" charset="0"/>
                        </a:rPr>
                        <a:t>Средний – 60 %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50000"/>
                        </a:lnSpc>
                        <a:spcAft>
                          <a:spcPts val="800"/>
                        </a:spcAft>
                      </a:pPr>
                      <a:r>
                        <a:rPr lang="ru-RU" sz="1300" dirty="0">
                          <a:effectLst/>
                          <a:latin typeface="Times New Roman" panose="02020603050405020304" pitchFamily="18" charset="0"/>
                          <a:ea typeface="Calibri" panose="020F0502020204030204" pitchFamily="34" charset="0"/>
                          <a:cs typeface="Times New Roman" panose="02020603050405020304" pitchFamily="18" charset="0"/>
                        </a:rPr>
                        <a:t>Низкий – 2 %</a:t>
                      </a:r>
                      <a:endParaRPr lang="ru-RU" sz="10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2756" marR="627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6798278"/>
                  </a:ext>
                </a:extLst>
              </a:tr>
            </a:tbl>
          </a:graphicData>
        </a:graphic>
      </p:graphicFrame>
    </p:spTree>
    <p:extLst>
      <p:ext uri="{BB962C8B-B14F-4D97-AF65-F5344CB8AC3E}">
        <p14:creationId xmlns:p14="http://schemas.microsoft.com/office/powerpoint/2010/main" val="1264314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153056"/>
            <a:ext cx="8911687" cy="844472"/>
          </a:xfrm>
        </p:spPr>
        <p:txBody>
          <a:bodyPr>
            <a:normAutofit/>
          </a:bodyPr>
          <a:lstStyle/>
          <a:p>
            <a:pPr algn="ctr"/>
            <a:r>
              <a:rPr lang="ru-RU" sz="4000" b="1" dirty="0">
                <a:solidFill>
                  <a:schemeClr val="tx1"/>
                </a:solidFill>
                <a:latin typeface="Times New Roman" panose="02020603050405020304" pitchFamily="18" charset="0"/>
                <a:cs typeface="Times New Roman" panose="02020603050405020304" pitchFamily="18" charset="0"/>
              </a:rPr>
              <a:t>Перспектива</a:t>
            </a:r>
          </a:p>
        </p:txBody>
      </p:sp>
      <p:sp>
        <p:nvSpPr>
          <p:cNvPr id="3" name="Объект 2"/>
          <p:cNvSpPr>
            <a:spLocks noGrp="1"/>
          </p:cNvSpPr>
          <p:nvPr>
            <p:ph idx="1"/>
          </p:nvPr>
        </p:nvSpPr>
        <p:spPr>
          <a:xfrm>
            <a:off x="609601" y="997528"/>
            <a:ext cx="11430000" cy="5860472"/>
          </a:xfrm>
        </p:spPr>
        <p:txBody>
          <a:bodyPr>
            <a:noAutofit/>
          </a:bodyPr>
          <a:lstStyle/>
          <a:p>
            <a:pPr algn="just"/>
            <a:r>
              <a:rPr lang="ru-RU" sz="2400" dirty="0">
                <a:latin typeface="Times New Roman" panose="02020603050405020304" pitchFamily="18" charset="0"/>
                <a:cs typeface="Times New Roman" panose="02020603050405020304" pitchFamily="18" charset="0"/>
              </a:rPr>
              <a:t>Создавая в группе необходимую развивающую среду, способствующую развитию памяти, учитывая возрастные особенности детей, получив поддержку и помощь родителей, специалистов детского сада я смогла добиться поставленной цели. Таким образом, в результате проделанной работы пришла к заключению, что целенаправленная, систематическая и планомерная работа по развитию памяти у детей старшего дошкольного возраста способствует формированию интеллектуальных способностей, положительно влияет на речевые зоны коры головного мозга, а самое главное – способствует сохранению физического и психического здоровья ребенка.</a:t>
            </a:r>
          </a:p>
          <a:p>
            <a:pPr algn="just"/>
            <a:r>
              <a:rPr lang="ru-RU" sz="2400" dirty="0">
                <a:latin typeface="Times New Roman" panose="02020603050405020304" pitchFamily="18" charset="0"/>
                <a:cs typeface="Times New Roman" panose="02020603050405020304" pitchFamily="18" charset="0"/>
              </a:rPr>
              <a:t>Считаю необходимым и в дальнейшей своей работе использовать дидактические игры, расширяя работу по развитию памяти и другими видами деятельности.</a:t>
            </a:r>
          </a:p>
          <a:p>
            <a:pPr algn="just"/>
            <a:r>
              <a:rPr lang="ru-RU" sz="2400" dirty="0">
                <a:latin typeface="Times New Roman" panose="02020603050405020304" pitchFamily="18" charset="0"/>
                <a:cs typeface="Times New Roman" panose="02020603050405020304" pitchFamily="18" charset="0"/>
              </a:rPr>
              <a:t>Планирую повышать свои педагогические знания в этом направлении, знакомиться с новинками методической литературы, показывать открытые занятия на город, просвещать родителей по этой теме, пополнять развивающую среду новыми пособиями и играми.</a:t>
            </a:r>
          </a:p>
        </p:txBody>
      </p:sp>
    </p:spTree>
    <p:extLst>
      <p:ext uri="{BB962C8B-B14F-4D97-AF65-F5344CB8AC3E}">
        <p14:creationId xmlns:p14="http://schemas.microsoft.com/office/powerpoint/2010/main" val="4043936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250037"/>
            <a:ext cx="8911687" cy="539672"/>
          </a:xfrm>
        </p:spPr>
        <p:txBody>
          <a:bodyPr>
            <a:normAutofit fontScale="90000"/>
          </a:bodyPr>
          <a:lstStyle/>
          <a:p>
            <a:pPr algn="ctr"/>
            <a:r>
              <a:rPr lang="ru-RU" sz="3200" b="1" dirty="0">
                <a:solidFill>
                  <a:schemeClr val="tx1"/>
                </a:solidFill>
                <a:latin typeface="Times New Roman" panose="02020603050405020304" pitchFamily="18" charset="0"/>
                <a:cs typeface="Times New Roman" panose="02020603050405020304" pitchFamily="18" charset="0"/>
              </a:rPr>
              <a:t>Список литературы</a:t>
            </a:r>
            <a:br>
              <a:rPr lang="ru-RU" b="1" dirty="0">
                <a:solidFill>
                  <a:schemeClr val="tx1"/>
                </a:solidFill>
              </a:rPr>
            </a:br>
            <a:endParaRPr lang="ru-RU" b="1" dirty="0">
              <a:solidFill>
                <a:schemeClr val="tx1"/>
              </a:solidFill>
            </a:endParaRPr>
          </a:p>
        </p:txBody>
      </p:sp>
      <p:sp>
        <p:nvSpPr>
          <p:cNvPr id="3" name="Объект 2"/>
          <p:cNvSpPr>
            <a:spLocks noGrp="1"/>
          </p:cNvSpPr>
          <p:nvPr>
            <p:ph idx="1"/>
          </p:nvPr>
        </p:nvSpPr>
        <p:spPr>
          <a:xfrm>
            <a:off x="789709" y="1052945"/>
            <a:ext cx="10714903" cy="5306291"/>
          </a:xfrm>
        </p:spPr>
        <p:txBody>
          <a:bodyPr>
            <a:normAutofit fontScale="77500" lnSpcReduction="20000"/>
          </a:bodyPr>
          <a:lstStyle/>
          <a:p>
            <a:pPr algn="just"/>
            <a:r>
              <a:rPr lang="ru-RU" sz="2400" dirty="0">
                <a:latin typeface="Times New Roman" panose="02020603050405020304" pitchFamily="18" charset="0"/>
                <a:cs typeface="Times New Roman" panose="02020603050405020304" pitchFamily="18" charset="0"/>
              </a:rPr>
              <a:t>1. Выготский Л. С. Лекции по психологии. Психологические механизмы в детском возрасте. – М. : Говорящая книга, 2012. – 0 с.</a:t>
            </a:r>
          </a:p>
          <a:p>
            <a:r>
              <a:rPr lang="ru-RU" sz="2400" dirty="0">
                <a:latin typeface="Times New Roman" panose="02020603050405020304" pitchFamily="18" charset="0"/>
                <a:cs typeface="Times New Roman" panose="02020603050405020304" pitchFamily="18" charset="0"/>
              </a:rPr>
              <a:t>2. </a:t>
            </a:r>
            <a:r>
              <a:rPr lang="ru-RU" sz="2400" dirty="0" err="1">
                <a:latin typeface="Times New Roman" panose="02020603050405020304" pitchFamily="18" charset="0"/>
                <a:cs typeface="Times New Roman" panose="02020603050405020304" pitchFamily="18" charset="0"/>
              </a:rPr>
              <a:t>Венгер</a:t>
            </a:r>
            <a:r>
              <a:rPr lang="ru-RU" sz="2400" dirty="0">
                <a:latin typeface="Times New Roman" panose="02020603050405020304" pitchFamily="18" charset="0"/>
                <a:cs typeface="Times New Roman" panose="02020603050405020304" pitchFamily="18" charset="0"/>
              </a:rPr>
              <a:t> Л. А., Мухина В. С. Психология. - М. : Просвещение, 2001 – 247с.</a:t>
            </a:r>
          </a:p>
          <a:p>
            <a:r>
              <a:rPr lang="ru-RU" sz="2400" dirty="0">
                <a:latin typeface="Times New Roman" panose="02020603050405020304" pitchFamily="18" charset="0"/>
                <a:cs typeface="Times New Roman" panose="02020603050405020304" pitchFamily="18" charset="0"/>
              </a:rPr>
              <a:t>3. Зинченко П. И. Непроизвольное запоминание – М. : </a:t>
            </a:r>
            <a:r>
              <a:rPr lang="ru-RU" sz="2400" dirty="0" err="1">
                <a:latin typeface="Times New Roman" panose="02020603050405020304" pitchFamily="18" charset="0"/>
                <a:cs typeface="Times New Roman" panose="02020603050405020304" pitchFamily="18" charset="0"/>
              </a:rPr>
              <a:t>Директ</a:t>
            </a:r>
            <a:r>
              <a:rPr lang="ru-RU" sz="2400" dirty="0">
                <a:latin typeface="Times New Roman" panose="02020603050405020304" pitchFamily="18" charset="0"/>
                <a:cs typeface="Times New Roman" panose="02020603050405020304" pitchFamily="18" charset="0"/>
              </a:rPr>
              <a:t>-Медиа, 2010.</a:t>
            </a:r>
          </a:p>
          <a:p>
            <a:r>
              <a:rPr lang="ru-RU" sz="2400" dirty="0">
                <a:latin typeface="Times New Roman" panose="02020603050405020304" pitchFamily="18" charset="0"/>
                <a:cs typeface="Times New Roman" panose="02020603050405020304" pitchFamily="18" charset="0"/>
              </a:rPr>
              <a:t>4. Игра в жизни дошкольника : пособие для педагогов учреждений </a:t>
            </a:r>
            <a:r>
              <a:rPr lang="ru-RU" sz="2400" dirty="0" err="1">
                <a:latin typeface="Times New Roman" panose="02020603050405020304" pitchFamily="18" charset="0"/>
                <a:cs typeface="Times New Roman" panose="02020603050405020304" pitchFamily="18" charset="0"/>
              </a:rPr>
              <a:t>дошк</a:t>
            </a:r>
            <a:r>
              <a:rPr lang="ru-RU" sz="2400" dirty="0">
                <a:latin typeface="Times New Roman" panose="02020603050405020304" pitchFamily="18" charset="0"/>
                <a:cs typeface="Times New Roman" panose="02020603050405020304" pitchFamily="18" charset="0"/>
              </a:rPr>
              <a:t>. образования / Е. А. Панько [и др. ]; под ред. Я. Л. </a:t>
            </a:r>
            <a:r>
              <a:rPr lang="ru-RU" sz="2400" dirty="0" err="1">
                <a:latin typeface="Times New Roman" panose="02020603050405020304" pitchFamily="18" charset="0"/>
                <a:cs typeface="Times New Roman" panose="02020603050405020304" pitchFamily="18" charset="0"/>
              </a:rPr>
              <a:t>Коломинского</a:t>
            </a:r>
            <a:r>
              <a:rPr lang="ru-RU" sz="2400" dirty="0">
                <a:latin typeface="Times New Roman" panose="02020603050405020304" pitchFamily="18" charset="0"/>
                <a:cs typeface="Times New Roman" panose="02020603050405020304" pitchFamily="18" charset="0"/>
              </a:rPr>
              <a:t>, Е. А. Панько. - Минск: Нац. ин-т образования, 2012. – 184с</a:t>
            </a:r>
          </a:p>
          <a:p>
            <a:r>
              <a:rPr lang="ru-RU" sz="2400" dirty="0">
                <a:latin typeface="Times New Roman" panose="02020603050405020304" pitchFamily="18" charset="0"/>
                <a:cs typeface="Times New Roman" panose="02020603050405020304" pitchFamily="18" charset="0"/>
              </a:rPr>
              <a:t>5. Истомина З. М. Возрастные и индивидуальные различия в соотношении разных видов и сторон памяти в дошкольном детстве. / Возрастные и индивидуальные различия памяти – М. : Просвещение, 1967.</a:t>
            </a:r>
          </a:p>
          <a:p>
            <a:r>
              <a:rPr lang="ru-RU" sz="2400" dirty="0">
                <a:latin typeface="Times New Roman" panose="02020603050405020304" pitchFamily="18" charset="0"/>
                <a:cs typeface="Times New Roman" panose="02020603050405020304" pitchFamily="18" charset="0"/>
              </a:rPr>
              <a:t>6. Казанская К. О. Детская и возрастная психология. Конспект лекций – Томск: А-Приор, 2010 г.</a:t>
            </a:r>
          </a:p>
          <a:p>
            <a:r>
              <a:rPr lang="ru-RU" sz="2400" dirty="0">
                <a:latin typeface="Times New Roman" panose="02020603050405020304" pitchFamily="18" charset="0"/>
                <a:cs typeface="Times New Roman" panose="02020603050405020304" pitchFamily="18" charset="0"/>
              </a:rPr>
              <a:t>7. Каменская В. Г. Детская психология с элементами психофизиологии. – М. : Форум, 2010 г.</a:t>
            </a:r>
          </a:p>
          <a:p>
            <a:r>
              <a:rPr lang="ru-RU" sz="2400" dirty="0">
                <a:latin typeface="Times New Roman" panose="02020603050405020304" pitchFamily="18" charset="0"/>
                <a:cs typeface="Times New Roman" panose="02020603050405020304" pitchFamily="18" charset="0"/>
              </a:rPr>
              <a:t>8. Карпова Е. В. Дидактические игры в начальный период обучения. Популярное пособие для родителей и педагогов / Е. В. Карпова. — Ярославль: «Академия развития», 1997.— 240 с., ил.</a:t>
            </a:r>
          </a:p>
          <a:p>
            <a:r>
              <a:rPr lang="ru-RU" sz="2400" dirty="0">
                <a:latin typeface="Times New Roman" panose="02020603050405020304" pitchFamily="18" charset="0"/>
                <a:cs typeface="Times New Roman" panose="02020603050405020304" pitchFamily="18" charset="0"/>
              </a:rPr>
              <a:t>9. </a:t>
            </a:r>
            <a:r>
              <a:rPr lang="ru-RU" sz="2400" dirty="0" err="1">
                <a:latin typeface="Times New Roman" panose="02020603050405020304" pitchFamily="18" charset="0"/>
                <a:cs typeface="Times New Roman" panose="02020603050405020304" pitchFamily="18" charset="0"/>
              </a:rPr>
              <a:t>Клацки</a:t>
            </a:r>
            <a:r>
              <a:rPr lang="ru-RU" sz="2400" dirty="0">
                <a:latin typeface="Times New Roman" panose="02020603050405020304" pitchFamily="18" charset="0"/>
                <a:cs typeface="Times New Roman" panose="02020603050405020304" pitchFamily="18" charset="0"/>
              </a:rPr>
              <a:t>, Р. Память человека : структура и процессы. — М. : «Наука», 2001.</a:t>
            </a:r>
          </a:p>
          <a:p>
            <a:r>
              <a:rPr lang="ru-RU" sz="2400" dirty="0">
                <a:latin typeface="Times New Roman" panose="02020603050405020304" pitchFamily="18" charset="0"/>
                <a:cs typeface="Times New Roman" panose="02020603050405020304" pitchFamily="18" charset="0"/>
              </a:rPr>
              <a:t>10. </a:t>
            </a:r>
            <a:r>
              <a:rPr lang="ru-RU" sz="2400" dirty="0" err="1">
                <a:latin typeface="Times New Roman" panose="02020603050405020304" pitchFamily="18" charset="0"/>
                <a:cs typeface="Times New Roman" panose="02020603050405020304" pitchFamily="18" charset="0"/>
              </a:rPr>
              <a:t>Черемошкина</a:t>
            </a:r>
            <a:r>
              <a:rPr lang="ru-RU" sz="2400" dirty="0">
                <a:latin typeface="Times New Roman" panose="02020603050405020304" pitchFamily="18" charset="0"/>
                <a:cs typeface="Times New Roman" panose="02020603050405020304" pitchFamily="18" charset="0"/>
              </a:rPr>
              <a:t> Л.В. Развитие памяти детей. Популярное пособие для родителей и педагогов. - Ярославль: Академия развития, 1996. - 240 с.</a:t>
            </a:r>
          </a:p>
          <a:p>
            <a:endParaRPr lang="ru-RU" dirty="0"/>
          </a:p>
        </p:txBody>
      </p:sp>
    </p:spTree>
    <p:extLst>
      <p:ext uri="{BB962C8B-B14F-4D97-AF65-F5344CB8AC3E}">
        <p14:creationId xmlns:p14="http://schemas.microsoft.com/office/powerpoint/2010/main" val="2116238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pPr marL="0" indent="0" algn="ctr">
              <a:buNone/>
            </a:pPr>
            <a:r>
              <a:rPr lang="ru-RU" sz="6600" b="1" dirty="0">
                <a:solidFill>
                  <a:schemeClr val="tx1"/>
                </a:solidFill>
                <a:latin typeface="Times New Roman" panose="02020603050405020304" pitchFamily="18" charset="0"/>
                <a:cs typeface="Times New Roman" panose="02020603050405020304" pitchFamily="18" charset="0"/>
              </a:rPr>
              <a:t>Спасибо за внимание</a:t>
            </a:r>
            <a:r>
              <a:rPr lang="ru-RU" sz="60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182392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15636" y="0"/>
            <a:ext cx="11582400" cy="6289964"/>
          </a:xfrm>
        </p:spPr>
        <p:txBody>
          <a:bodyPr>
            <a:noAutofit/>
          </a:bodyPr>
          <a:lstStyle/>
          <a:p>
            <a:pPr algn="just"/>
            <a:r>
              <a:rPr lang="ru-RU" sz="2400" b="1" dirty="0">
                <a:solidFill>
                  <a:schemeClr val="tx1"/>
                </a:solidFill>
                <a:latin typeface="Times New Roman" panose="02020603050405020304" pitchFamily="18" charset="0"/>
                <a:cs typeface="Times New Roman" panose="02020603050405020304" pitchFamily="18" charset="0"/>
              </a:rPr>
              <a:t>Актуальность</a:t>
            </a:r>
          </a:p>
          <a:p>
            <a:pPr algn="just"/>
            <a:r>
              <a:rPr lang="ru-RU" dirty="0">
                <a:solidFill>
                  <a:schemeClr val="tx1"/>
                </a:solidFill>
                <a:latin typeface="Times New Roman" panose="02020603050405020304" pitchFamily="18" charset="0"/>
                <a:cs typeface="Times New Roman" panose="02020603050405020304" pitchFamily="18" charset="0"/>
              </a:rPr>
              <a:t>В период детства память является одной из основных, ведущих функций психики. От неё зависит построение все остальных функций психики. Именно память, а не мышление, в том числе не абстрактное мышление, является отправной точкой психического развития ребёнка.</a:t>
            </a:r>
          </a:p>
          <a:p>
            <a:pPr algn="just"/>
            <a:r>
              <a:rPr lang="ru-RU" dirty="0">
                <a:solidFill>
                  <a:schemeClr val="tx1"/>
                </a:solidFill>
                <a:latin typeface="Times New Roman" panose="02020603050405020304" pitchFamily="18" charset="0"/>
                <a:cs typeface="Times New Roman" panose="02020603050405020304" pitchFamily="18" charset="0"/>
              </a:rPr>
              <a:t>Усвоение знаний об окружающем мире и о себе, овладение нормами поведения, приобретение умений, навыков, привычек – все это связано с работой памяти. Именно в дошкольном возрасте происходит активная подготовка ребенка к школьному обучению. Поэтому высокие требования предъявляются к развитию психических функций ребенка, особенно важно в этом возрасте развивать память.</a:t>
            </a:r>
          </a:p>
          <a:p>
            <a:pPr algn="just"/>
            <a:r>
              <a:rPr lang="ru-RU" dirty="0">
                <a:solidFill>
                  <a:schemeClr val="tx1"/>
                </a:solidFill>
                <a:latin typeface="Times New Roman" panose="02020603050405020304" pitchFamily="18" charset="0"/>
                <a:cs typeface="Times New Roman" panose="02020603050405020304" pitchFamily="18" charset="0"/>
              </a:rPr>
              <a:t>Проблему развития памяти у детей исследовали в своих трудах Л. С. Выготский, П. П. </a:t>
            </a:r>
            <a:r>
              <a:rPr lang="ru-RU" dirty="0" err="1">
                <a:solidFill>
                  <a:schemeClr val="tx1"/>
                </a:solidFill>
                <a:latin typeface="Times New Roman" panose="02020603050405020304" pitchFamily="18" charset="0"/>
                <a:cs typeface="Times New Roman" panose="02020603050405020304" pitchFamily="18" charset="0"/>
              </a:rPr>
              <a:t>Блонский</a:t>
            </a:r>
            <a:r>
              <a:rPr lang="ru-RU" dirty="0">
                <a:solidFill>
                  <a:schemeClr val="tx1"/>
                </a:solidFill>
                <a:latin typeface="Times New Roman" panose="02020603050405020304" pitchFamily="18" charset="0"/>
                <a:cs typeface="Times New Roman" panose="02020603050405020304" pitchFamily="18" charset="0"/>
              </a:rPr>
              <a:t>, Л. М. </a:t>
            </a:r>
            <a:r>
              <a:rPr lang="ru-RU" dirty="0" err="1">
                <a:solidFill>
                  <a:schemeClr val="tx1"/>
                </a:solidFill>
                <a:latin typeface="Times New Roman" panose="02020603050405020304" pitchFamily="18" charset="0"/>
                <a:cs typeface="Times New Roman" panose="02020603050405020304" pitchFamily="18" charset="0"/>
              </a:rPr>
              <a:t>Житникова</a:t>
            </a:r>
            <a:r>
              <a:rPr lang="ru-RU" dirty="0">
                <a:solidFill>
                  <a:schemeClr val="tx1"/>
                </a:solidFill>
                <a:latin typeface="Times New Roman" panose="02020603050405020304" pitchFamily="18" charset="0"/>
                <a:cs typeface="Times New Roman" panose="02020603050405020304" pitchFamily="18" charset="0"/>
              </a:rPr>
              <a:t>, П. И. Зинченко, Н. А. Корниенко, З. М. Истомина, С. Г. </a:t>
            </a:r>
            <a:r>
              <a:rPr lang="ru-RU" dirty="0" err="1">
                <a:solidFill>
                  <a:schemeClr val="tx1"/>
                </a:solidFill>
                <a:latin typeface="Times New Roman" panose="02020603050405020304" pitchFamily="18" charset="0"/>
                <a:cs typeface="Times New Roman" panose="02020603050405020304" pitchFamily="18" charset="0"/>
              </a:rPr>
              <a:t>Бархотова</a:t>
            </a:r>
            <a:r>
              <a:rPr lang="ru-RU" dirty="0">
                <a:solidFill>
                  <a:schemeClr val="tx1"/>
                </a:solidFill>
                <a:latin typeface="Times New Roman" panose="02020603050405020304" pitchFamily="18" charset="0"/>
                <a:cs typeface="Times New Roman" panose="02020603050405020304" pitchFamily="18" charset="0"/>
              </a:rPr>
              <a:t> и другие авторы. Развитие памяти начинается у детей с выделения ими специальных задач на запоминание и припоминание. При этом важной частью развития произвольных процессов памяти является высокий уровень развития непроизвольной памяти.</a:t>
            </a:r>
          </a:p>
          <a:p>
            <a:pPr algn="just"/>
            <a:r>
              <a:rPr lang="ru-RU" dirty="0">
                <a:solidFill>
                  <a:schemeClr val="tx1"/>
                </a:solidFill>
                <a:latin typeface="Times New Roman" panose="02020603050405020304" pitchFamily="18" charset="0"/>
                <a:cs typeface="Times New Roman" panose="02020603050405020304" pitchFamily="18" charset="0"/>
              </a:rPr>
              <a:t>Если активно формировать приемы логического запоминания у детей, то возможности их памяти раскроют огромный потенциал в процессе целенаправленного обучения. </a:t>
            </a:r>
          </a:p>
          <a:p>
            <a:pPr algn="just"/>
            <a:r>
              <a:rPr lang="ru-RU" dirty="0">
                <a:solidFill>
                  <a:schemeClr val="tx1"/>
                </a:solidFill>
                <a:latin typeface="Times New Roman" panose="02020603050405020304" pitchFamily="18" charset="0"/>
                <a:cs typeface="Times New Roman" panose="02020603050405020304" pitchFamily="18" charset="0"/>
              </a:rPr>
              <a:t>Развитие памяти происходит в разных видах деятельности дошкольника. Большую помощь дошкольникам в умении управлять собой оказывают дидактические игры, позволяющие создать игровую мотивацию, подчинить запоминание близкой и понятной ребенку цели. Их роль в развитии теоретических действий памяти актуальна. Об этом говорят педагоги и психологи (А. В. Запорожец, А. Н. Леонтьев, А. А. </a:t>
            </a:r>
            <a:r>
              <a:rPr lang="ru-RU" dirty="0" err="1">
                <a:solidFill>
                  <a:schemeClr val="tx1"/>
                </a:solidFill>
                <a:latin typeface="Times New Roman" panose="02020603050405020304" pitchFamily="18" charset="0"/>
                <a:cs typeface="Times New Roman" panose="02020603050405020304" pitchFamily="18" charset="0"/>
              </a:rPr>
              <a:t>Люблинская</a:t>
            </a:r>
            <a:r>
              <a:rPr lang="ru-RU" dirty="0">
                <a:solidFill>
                  <a:schemeClr val="tx1"/>
                </a:solidFill>
                <a:latin typeface="Times New Roman" panose="02020603050405020304" pitchFamily="18" charset="0"/>
                <a:cs typeface="Times New Roman" panose="02020603050405020304" pitchFamily="18" charset="0"/>
              </a:rPr>
              <a:t>, Д. Б. </a:t>
            </a:r>
            <a:r>
              <a:rPr lang="ru-RU" dirty="0" err="1">
                <a:solidFill>
                  <a:schemeClr val="tx1"/>
                </a:solidFill>
                <a:latin typeface="Times New Roman" panose="02020603050405020304" pitchFamily="18" charset="0"/>
                <a:cs typeface="Times New Roman" panose="02020603050405020304" pitchFamily="18" charset="0"/>
              </a:rPr>
              <a:t>Эльконин</a:t>
            </a:r>
            <a:r>
              <a:rPr lang="ru-RU" dirty="0">
                <a:solidFill>
                  <a:schemeClr val="tx1"/>
                </a:solidFill>
                <a:latin typeface="Times New Roman" panose="02020603050405020304" pitchFamily="18" charset="0"/>
                <a:cs typeface="Times New Roman" panose="02020603050405020304" pitchFamily="18" charset="0"/>
              </a:rPr>
              <a:t>, выделяя игру как ведущую деятельность этого возраста.</a:t>
            </a:r>
          </a:p>
          <a:p>
            <a:pPr algn="just"/>
            <a:r>
              <a:rPr lang="ru-RU" dirty="0">
                <a:solidFill>
                  <a:schemeClr val="tx1"/>
                </a:solidFill>
                <a:latin typeface="Times New Roman" panose="02020603050405020304" pitchFamily="18" charset="0"/>
                <a:cs typeface="Times New Roman" panose="02020603050405020304" pitchFamily="18" charset="0"/>
              </a:rPr>
              <a:t>Процесс совершенствования памяти ребенка идет совместно с развитием речи. Поэтому дидактические игры, развивающие речь, способствуют развитию памяти ребенка.</a:t>
            </a:r>
          </a:p>
        </p:txBody>
      </p:sp>
    </p:spTree>
    <p:extLst>
      <p:ext uri="{BB962C8B-B14F-4D97-AF65-F5344CB8AC3E}">
        <p14:creationId xmlns:p14="http://schemas.microsoft.com/office/powerpoint/2010/main" val="2146882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sz="3200" b="1" dirty="0">
                <a:solidFill>
                  <a:schemeClr val="tx1"/>
                </a:solidFill>
                <a:latin typeface="Times New Roman" panose="02020603050405020304" pitchFamily="18" charset="0"/>
                <a:cs typeface="Times New Roman" panose="02020603050405020304" pitchFamily="18" charset="0"/>
              </a:rPr>
              <a:t>Цели и задачи</a:t>
            </a:r>
            <a:br>
              <a:rPr lang="ru-RU" dirty="0"/>
            </a:br>
            <a:endParaRPr lang="ru-RU" dirty="0"/>
          </a:p>
        </p:txBody>
      </p:sp>
      <p:sp>
        <p:nvSpPr>
          <p:cNvPr id="3" name="Объект 2"/>
          <p:cNvSpPr>
            <a:spLocks noGrp="1"/>
          </p:cNvSpPr>
          <p:nvPr>
            <p:ph idx="1"/>
          </p:nvPr>
        </p:nvSpPr>
        <p:spPr/>
        <p:txBody>
          <a:bodyPr>
            <a:normAutofit fontScale="92500"/>
          </a:bodyPr>
          <a:lstStyle/>
          <a:p>
            <a:r>
              <a:rPr lang="ru-RU" sz="2400" b="1" i="1" dirty="0">
                <a:solidFill>
                  <a:schemeClr val="tx1"/>
                </a:solidFill>
                <a:latin typeface="Times New Roman" panose="02020603050405020304" pitchFamily="18" charset="0"/>
                <a:cs typeface="Times New Roman" panose="02020603050405020304" pitchFamily="18" charset="0"/>
              </a:rPr>
              <a:t>Цель опыта: </a:t>
            </a:r>
          </a:p>
          <a:p>
            <a:r>
              <a:rPr lang="ru-RU" sz="2400" dirty="0">
                <a:solidFill>
                  <a:schemeClr val="tx1"/>
                </a:solidFill>
                <a:latin typeface="Times New Roman" panose="02020603050405020304" pitchFamily="18" charset="0"/>
                <a:cs typeface="Times New Roman" panose="02020603050405020304" pitchFamily="18" charset="0"/>
              </a:rPr>
              <a:t>развивать память используя дидактические игры у детей старшего дошкольного возраста.</a:t>
            </a:r>
          </a:p>
          <a:p>
            <a:r>
              <a:rPr lang="ru-RU" sz="2400" b="1" i="1" dirty="0">
                <a:solidFill>
                  <a:schemeClr val="tx1"/>
                </a:solidFill>
                <a:latin typeface="Times New Roman" panose="02020603050405020304" pitchFamily="18" charset="0"/>
                <a:cs typeface="Times New Roman" panose="02020603050405020304" pitchFamily="18" charset="0"/>
              </a:rPr>
              <a:t>Задачи:</a:t>
            </a:r>
          </a:p>
          <a:p>
            <a:r>
              <a:rPr lang="ru-RU" sz="2400" dirty="0">
                <a:solidFill>
                  <a:schemeClr val="tx1"/>
                </a:solidFill>
                <a:latin typeface="Times New Roman" panose="02020603050405020304" pitchFamily="18" charset="0"/>
                <a:cs typeface="Times New Roman" panose="02020603050405020304" pitchFamily="18" charset="0"/>
              </a:rPr>
              <a:t>•	учить детей овладевать приемами запоминания информации используя дидактические игры;</a:t>
            </a:r>
          </a:p>
          <a:p>
            <a:r>
              <a:rPr lang="ru-RU" sz="2400" dirty="0">
                <a:solidFill>
                  <a:schemeClr val="tx1"/>
                </a:solidFill>
                <a:latin typeface="Times New Roman" panose="02020603050405020304" pitchFamily="18" charset="0"/>
                <a:cs typeface="Times New Roman" panose="02020603050405020304" pitchFamily="18" charset="0"/>
              </a:rPr>
              <a:t>•	развивать у детей память, речь, мышление, воображение, внимание;</a:t>
            </a:r>
          </a:p>
          <a:p>
            <a:r>
              <a:rPr lang="ru-RU" sz="2400" dirty="0">
                <a:solidFill>
                  <a:schemeClr val="tx1"/>
                </a:solidFill>
                <a:latin typeface="Times New Roman" panose="02020603050405020304" pitchFamily="18" charset="0"/>
                <a:cs typeface="Times New Roman" panose="02020603050405020304" pitchFamily="18" charset="0"/>
              </a:rPr>
              <a:t>•	привлекать родителей к организации воспитательно-образовательной работы с детьми в этом направлении.</a:t>
            </a:r>
          </a:p>
          <a:p>
            <a:endParaRPr lang="ru-RU" dirty="0"/>
          </a:p>
        </p:txBody>
      </p:sp>
    </p:spTree>
    <p:extLst>
      <p:ext uri="{BB962C8B-B14F-4D97-AF65-F5344CB8AC3E}">
        <p14:creationId xmlns:p14="http://schemas.microsoft.com/office/powerpoint/2010/main" val="1352320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74813" y="222326"/>
            <a:ext cx="8911687" cy="872181"/>
          </a:xfrm>
        </p:spPr>
        <p:txBody>
          <a:bodyPr>
            <a:normAutofit/>
          </a:bodyPr>
          <a:lstStyle/>
          <a:p>
            <a:pPr algn="ctr"/>
            <a:r>
              <a:rPr lang="ru-RU" b="1" dirty="0">
                <a:latin typeface="Times New Roman" panose="02020603050405020304" pitchFamily="18" charset="0"/>
                <a:cs typeface="Times New Roman" panose="02020603050405020304" pitchFamily="18" charset="0"/>
              </a:rPr>
              <a:t>Предметно-развивающая среда</a:t>
            </a:r>
          </a:p>
        </p:txBody>
      </p:sp>
      <p:sp>
        <p:nvSpPr>
          <p:cNvPr id="3" name="Объект 2"/>
          <p:cNvSpPr>
            <a:spLocks noGrp="1"/>
          </p:cNvSpPr>
          <p:nvPr>
            <p:ph idx="1"/>
          </p:nvPr>
        </p:nvSpPr>
        <p:spPr>
          <a:xfrm>
            <a:off x="762000" y="872837"/>
            <a:ext cx="10724500" cy="3394364"/>
          </a:xfrm>
        </p:spPr>
        <p:txBody>
          <a:bodyPr>
            <a:normAutofit/>
          </a:bodyPr>
          <a:lstStyle/>
          <a:p>
            <a:pPr algn="just"/>
            <a:r>
              <a:rPr lang="ru-RU" sz="2000" dirty="0">
                <a:solidFill>
                  <a:schemeClr val="tx1"/>
                </a:solidFill>
                <a:latin typeface="Times New Roman" panose="02020603050405020304" pitchFamily="18" charset="0"/>
                <a:cs typeface="Times New Roman" panose="02020603050405020304" pitchFamily="18" charset="0"/>
              </a:rPr>
              <a:t>Для развития памяти, познавательного интереса, творческого проявления большое значение имеет создание предметно – развивающей среды. В старших группах нашего детского сада для этого направления созданы уголки познания, в которых располагаются различные дидактические игры и пособия, направленные на развитие памяти и других мыслительных процессов. Дети используют счётные палочки и палочки Кюизенера, блоки Дьенеша, кубики «Сложи узор», головоломки («</a:t>
            </a:r>
            <a:r>
              <a:rPr lang="ru-RU" sz="2000" dirty="0" err="1">
                <a:solidFill>
                  <a:schemeClr val="tx1"/>
                </a:solidFill>
                <a:latin typeface="Times New Roman" panose="02020603050405020304" pitchFamily="18" charset="0"/>
                <a:cs typeface="Times New Roman" panose="02020603050405020304" pitchFamily="18" charset="0"/>
              </a:rPr>
              <a:t>Танграм</a:t>
            </a:r>
            <a:r>
              <a:rPr lang="ru-RU" sz="2000" dirty="0">
                <a:solidFill>
                  <a:schemeClr val="tx1"/>
                </a:solidFill>
                <a:latin typeface="Times New Roman" panose="02020603050405020304" pitchFamily="18" charset="0"/>
                <a:cs typeface="Times New Roman" panose="02020603050405020304" pitchFamily="18" charset="0"/>
              </a:rPr>
              <a:t>», «</a:t>
            </a:r>
            <a:r>
              <a:rPr lang="ru-RU" sz="2000" dirty="0" err="1">
                <a:solidFill>
                  <a:schemeClr val="tx1"/>
                </a:solidFill>
                <a:latin typeface="Times New Roman" panose="02020603050405020304" pitchFamily="18" charset="0"/>
                <a:cs typeface="Times New Roman" panose="02020603050405020304" pitchFamily="18" charset="0"/>
              </a:rPr>
              <a:t>Колумбово</a:t>
            </a:r>
            <a:r>
              <a:rPr lang="ru-RU" sz="2000" dirty="0">
                <a:solidFill>
                  <a:schemeClr val="tx1"/>
                </a:solidFill>
                <a:latin typeface="Times New Roman" panose="02020603050405020304" pitchFamily="18" charset="0"/>
                <a:cs typeface="Times New Roman" panose="02020603050405020304" pitchFamily="18" charset="0"/>
              </a:rPr>
              <a:t> яйцо»), логические фигуры и настольно – печатные игры математического содержания («Уголки», «Форма и цвет», «Считай-ка» и другие), логические задачи и лабиринты, конструкторы и мозаики, шахматы и шашки, а также непосредственно дидактические игры, направленные на развитие памяти такие как «Мемо», «Доббль» и др.</a:t>
            </a:r>
          </a:p>
          <a:p>
            <a:pPr algn="just"/>
            <a:endParaRPr lang="ru-RU" sz="2000" dirty="0">
              <a:solidFill>
                <a:schemeClr val="tx1"/>
              </a:solidFill>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1986055" y="4138740"/>
            <a:ext cx="3084709" cy="2323211"/>
          </a:xfrm>
          <a:prstGeom prst="rect">
            <a:avLst/>
          </a:prstGeom>
        </p:spPr>
      </p:pic>
      <p:pic>
        <p:nvPicPr>
          <p:cNvPr id="5" name="Рисунок 4"/>
          <p:cNvPicPr/>
          <p:nvPr/>
        </p:nvPicPr>
        <p:blipFill>
          <a:blip r:embed="rId3">
            <a:extLst>
              <a:ext uri="{28A0092B-C50C-407E-A947-70E740481C1C}">
                <a14:useLocalDpi xmlns:a14="http://schemas.microsoft.com/office/drawing/2010/main" val="0"/>
              </a:ext>
            </a:extLst>
          </a:blip>
          <a:srcRect/>
          <a:stretch>
            <a:fillRect/>
          </a:stretch>
        </p:blipFill>
        <p:spPr bwMode="auto">
          <a:xfrm>
            <a:off x="6124250" y="4138740"/>
            <a:ext cx="2922768" cy="2268411"/>
          </a:xfrm>
          <a:prstGeom prst="rect">
            <a:avLst/>
          </a:prstGeom>
          <a:noFill/>
        </p:spPr>
      </p:pic>
    </p:spTree>
    <p:extLst>
      <p:ext uri="{BB962C8B-B14F-4D97-AF65-F5344CB8AC3E}">
        <p14:creationId xmlns:p14="http://schemas.microsoft.com/office/powerpoint/2010/main" val="1075726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2088" y="194619"/>
            <a:ext cx="8911687" cy="802908"/>
          </a:xfrm>
        </p:spPr>
        <p:txBody>
          <a:bodyPr/>
          <a:lstStyle/>
          <a:p>
            <a:pPr algn="ctr"/>
            <a:r>
              <a:rPr lang="ru-RU" b="1" dirty="0">
                <a:solidFill>
                  <a:schemeClr val="tx1"/>
                </a:solidFill>
                <a:latin typeface="Times New Roman" panose="02020603050405020304" pitchFamily="18" charset="0"/>
                <a:cs typeface="Times New Roman" panose="02020603050405020304" pitchFamily="18" charset="0"/>
              </a:rPr>
              <a:t>Взаимодействие с детьми</a:t>
            </a:r>
          </a:p>
        </p:txBody>
      </p:sp>
      <p:sp>
        <p:nvSpPr>
          <p:cNvPr id="3" name="Объект 2"/>
          <p:cNvSpPr>
            <a:spLocks noGrp="1"/>
          </p:cNvSpPr>
          <p:nvPr>
            <p:ph idx="1"/>
          </p:nvPr>
        </p:nvSpPr>
        <p:spPr>
          <a:xfrm>
            <a:off x="512619" y="1094509"/>
            <a:ext cx="7813964" cy="5666509"/>
          </a:xfrm>
        </p:spPr>
        <p:txBody>
          <a:bodyPr>
            <a:normAutofit fontScale="70000" lnSpcReduction="20000"/>
          </a:bodyPr>
          <a:lstStyle/>
          <a:p>
            <a:r>
              <a:rPr lang="ru-RU" sz="2900" dirty="0">
                <a:latin typeface="Times New Roman" panose="02020603050405020304" pitchFamily="18" charset="0"/>
                <a:cs typeface="Times New Roman" panose="02020603050405020304" pitchFamily="18" charset="0"/>
              </a:rPr>
              <a:t>Дидактическая игра – это игра, специально организованная воспитателем и привнесенная в процесс познания. Такая игра оснащена необходимыми игрушками, атрибутикой; для нее специально организуется пространство и предметная среда; в содержание игры заложены дидактическая цель, воспитательная задача, которым подчинены все ее компоненты сюжет, ролевое взаимодействие персонажей. При этом воспитатель руководит всей игрой: следит за развитием сюжета, исполнением ролей детьми, ролевыми взаимоотношениями.</a:t>
            </a:r>
          </a:p>
          <a:p>
            <a:r>
              <a:rPr lang="ru-RU" sz="2900" dirty="0">
                <a:latin typeface="Times New Roman" panose="02020603050405020304" pitchFamily="18" charset="0"/>
                <a:cs typeface="Times New Roman" panose="02020603050405020304" pitchFamily="18" charset="0"/>
              </a:rPr>
              <a:t>Главное в дидактической игре по развитию памяти то, что первоначально сама цель запомнить, припомнить должна иметь для ребенка совершенно конкретный смысл. Далее, необходимо помочь ребенку найти способы запоминания, припоминания, научить его доступным ему приемам.</a:t>
            </a:r>
          </a:p>
          <a:p>
            <a:r>
              <a:rPr lang="ru-RU" sz="2900" dirty="0">
                <a:latin typeface="Times New Roman" panose="02020603050405020304" pitchFamily="18" charset="0"/>
                <a:cs typeface="Times New Roman" panose="02020603050405020304" pitchFamily="18" charset="0"/>
              </a:rPr>
              <a:t>Воспитатели часто побуждают детей запоминать и воспроизводить. Однако одного лишь требования взрослых недостаточно. Важно, чтобы оно было принято ребенком. А это во многом зависит от отношения детей к заданию. Следовательно, дети учатся выделять и принимать цель запомнить (вспомнить).</a:t>
            </a:r>
          </a:p>
          <a:p>
            <a:endParaRPr lang="ru-RU" dirty="0"/>
          </a:p>
        </p:txBody>
      </p:sp>
      <p:pic>
        <p:nvPicPr>
          <p:cNvPr id="4" name="Рисунок 3"/>
          <p:cNvPicPr>
            <a:picLocks noChangeAspect="1"/>
          </p:cNvPicPr>
          <p:nvPr/>
        </p:nvPicPr>
        <p:blipFill>
          <a:blip r:embed="rId2"/>
          <a:stretch>
            <a:fillRect/>
          </a:stretch>
        </p:blipFill>
        <p:spPr>
          <a:xfrm>
            <a:off x="8963510" y="1825200"/>
            <a:ext cx="2934814" cy="3910582"/>
          </a:xfrm>
          <a:prstGeom prst="rect">
            <a:avLst/>
          </a:prstGeom>
        </p:spPr>
      </p:pic>
    </p:spTree>
    <p:extLst>
      <p:ext uri="{BB962C8B-B14F-4D97-AF65-F5344CB8AC3E}">
        <p14:creationId xmlns:p14="http://schemas.microsoft.com/office/powerpoint/2010/main" val="4139829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6691" y="318655"/>
            <a:ext cx="9855921" cy="3117272"/>
          </a:xfrm>
        </p:spPr>
        <p:txBody>
          <a:bodyPr>
            <a:normAutofit/>
          </a:bodyPr>
          <a:lstStyle/>
          <a:p>
            <a:pPr algn="just"/>
            <a:r>
              <a:rPr lang="ru-RU" sz="2400" dirty="0">
                <a:latin typeface="Times New Roman" panose="02020603050405020304" pitchFamily="18" charset="0"/>
                <a:cs typeface="Times New Roman" panose="02020603050405020304" pitchFamily="18" charset="0"/>
              </a:rPr>
              <a:t>Использование повторения в целях запоминания объясняется тем, что дети постоянно прибегают к нему в своей деятельности, в своих практических действиях с вещами. При запоминании и сохранении материала в памяти большое значение имеет разнообразие повторений. Добиваясь, например, усвоения детьми названия геометрических фигур, воспитатель проводит с детьми дидактические игры («Чудесный мешочек», «Что спрятано?» и т. п. «МЕМО»).</a:t>
            </a:r>
          </a:p>
        </p:txBody>
      </p:sp>
      <p:pic>
        <p:nvPicPr>
          <p:cNvPr id="4" name="Рисунок 3"/>
          <p:cNvPicPr>
            <a:picLocks noChangeAspect="1"/>
          </p:cNvPicPr>
          <p:nvPr/>
        </p:nvPicPr>
        <p:blipFill>
          <a:blip r:embed="rId2"/>
          <a:stretch>
            <a:fillRect/>
          </a:stretch>
        </p:blipFill>
        <p:spPr>
          <a:xfrm>
            <a:off x="1728911" y="4223751"/>
            <a:ext cx="3109229" cy="2341067"/>
          </a:xfrm>
          <a:prstGeom prst="rect">
            <a:avLst/>
          </a:prstGeom>
        </p:spPr>
      </p:pic>
      <p:pic>
        <p:nvPicPr>
          <p:cNvPr id="5" name="Рисунок 4"/>
          <p:cNvPicPr>
            <a:picLocks noChangeAspect="1"/>
          </p:cNvPicPr>
          <p:nvPr/>
        </p:nvPicPr>
        <p:blipFill>
          <a:blip r:embed="rId3"/>
          <a:stretch>
            <a:fillRect/>
          </a:stretch>
        </p:blipFill>
        <p:spPr>
          <a:xfrm>
            <a:off x="7304984" y="3322854"/>
            <a:ext cx="2587294" cy="3435927"/>
          </a:xfrm>
          <a:prstGeom prst="rect">
            <a:avLst/>
          </a:prstGeom>
        </p:spPr>
      </p:pic>
    </p:spTree>
    <p:extLst>
      <p:ext uri="{BB962C8B-B14F-4D97-AF65-F5344CB8AC3E}">
        <p14:creationId xmlns:p14="http://schemas.microsoft.com/office/powerpoint/2010/main" val="2318375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260764" y="318655"/>
            <a:ext cx="10243848" cy="5943600"/>
          </a:xfrm>
        </p:spPr>
        <p:txBody>
          <a:bodyPr>
            <a:normAutofit lnSpcReduction="10000"/>
          </a:bodyPr>
          <a:lstStyle/>
          <a:p>
            <a:pPr algn="just"/>
            <a:r>
              <a:rPr lang="ru-RU" sz="2400" dirty="0">
                <a:latin typeface="Times New Roman" panose="02020603050405020304" pitchFamily="18" charset="0"/>
                <a:cs typeface="Times New Roman" panose="02020603050405020304" pitchFamily="18" charset="0"/>
              </a:rPr>
              <a:t>Дидактическая игра используется для обучения детей на разных занятиях и в других сферах.</a:t>
            </a:r>
          </a:p>
          <a:p>
            <a:pPr algn="just"/>
            <a:r>
              <a:rPr lang="ru-RU" sz="2400" dirty="0">
                <a:latin typeface="Times New Roman" panose="02020603050405020304" pitchFamily="18" charset="0"/>
                <a:cs typeface="Times New Roman" panose="02020603050405020304" pitchFamily="18" charset="0"/>
              </a:rPr>
              <a:t>Например, на занятиях по физкультуре, когда чередуем разные виды ходьбы, даем задание: «Пенечки», «Домики», «Елочки», «Жираф» и т.д. ребенок должен вспомнить и воспроизвести условное движение.  </a:t>
            </a:r>
          </a:p>
          <a:p>
            <a:pPr algn="just"/>
            <a:r>
              <a:rPr lang="ru-RU" sz="2400" dirty="0">
                <a:latin typeface="Times New Roman" panose="02020603050405020304" pitchFamily="18" charset="0"/>
                <a:cs typeface="Times New Roman" panose="02020603050405020304" pitchFamily="18" charset="0"/>
              </a:rPr>
              <a:t>В трудовой деятельности дети, например, должны вспомнить, а в какой же корзинке лежит тот или ной вид конструктора, который они разбросали в течении вечера допустим. </a:t>
            </a:r>
          </a:p>
          <a:p>
            <a:pPr algn="just"/>
            <a:r>
              <a:rPr lang="ru-RU" sz="2400" dirty="0">
                <a:latin typeface="Times New Roman" panose="02020603050405020304" pitchFamily="18" charset="0"/>
                <a:cs typeface="Times New Roman" panose="02020603050405020304" pitchFamily="18" charset="0"/>
              </a:rPr>
              <a:t>Очень дети любят играть в игру «Новые прятки», когда один ребенок запоминает всех детей, сидящих в кругу на стульчиках и отворачивается. В это время ведущий берет любого ребенка и прячет его за ширмой. Ребенок, который отвернулся, должен повернуться и вспомнить, а какой же ребенок исчез за ширмой. Картотеку игр на развитие памяти можно посмотреть по ссылке:</a:t>
            </a:r>
          </a:p>
          <a:p>
            <a:pPr algn="just"/>
            <a:r>
              <a:rPr lang="en-US" sz="2400" dirty="0">
                <a:latin typeface="Times New Roman" panose="02020603050405020304" pitchFamily="18" charset="0"/>
                <a:cs typeface="Times New Roman" panose="02020603050405020304" pitchFamily="18" charset="0"/>
              </a:rPr>
              <a:t>https://cloud.mail.ru/public/NHoy/JYtBHCceb</a:t>
            </a:r>
            <a:endParaRPr lang="ru-RU" sz="24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7228610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9579" y="215401"/>
            <a:ext cx="8911687" cy="768272"/>
          </a:xfrm>
        </p:spPr>
        <p:txBody>
          <a:bodyPr/>
          <a:lstStyle/>
          <a:p>
            <a:pPr algn="ctr"/>
            <a:r>
              <a:rPr lang="ru-RU" b="1" dirty="0">
                <a:solidFill>
                  <a:schemeClr val="tx1"/>
                </a:solidFill>
                <a:latin typeface="Times New Roman" panose="02020603050405020304" pitchFamily="18" charset="0"/>
                <a:cs typeface="Times New Roman" panose="02020603050405020304" pitchFamily="18" charset="0"/>
              </a:rPr>
              <a:t>Взаимодействие с родителями</a:t>
            </a:r>
          </a:p>
        </p:txBody>
      </p:sp>
      <p:sp>
        <p:nvSpPr>
          <p:cNvPr id="3" name="Объект 2"/>
          <p:cNvSpPr>
            <a:spLocks noGrp="1"/>
          </p:cNvSpPr>
          <p:nvPr>
            <p:ph idx="1"/>
          </p:nvPr>
        </p:nvSpPr>
        <p:spPr>
          <a:xfrm>
            <a:off x="5140036" y="983673"/>
            <a:ext cx="6899564" cy="5680364"/>
          </a:xfrm>
        </p:spPr>
        <p:txBody>
          <a:bodyPr>
            <a:normAutofit lnSpcReduction="10000"/>
          </a:bodyPr>
          <a:lstStyle/>
          <a:p>
            <a:r>
              <a:rPr lang="ru-RU" sz="2000" dirty="0">
                <a:latin typeface="Times New Roman" panose="02020603050405020304" pitchFamily="18" charset="0"/>
                <a:cs typeface="Times New Roman" panose="02020603050405020304" pitchFamily="18" charset="0"/>
              </a:rPr>
              <a:t>Вся работа по развитию у детей памяти проходит в тесном взаимодействии с родителями, поскольку семья является важнейшей сферой, определяющей развитие личности ребенка в дошкольные годы. </a:t>
            </a:r>
          </a:p>
          <a:p>
            <a:r>
              <a:rPr lang="ru-RU" sz="2000" dirty="0">
                <a:latin typeface="Times New Roman" panose="02020603050405020304" pitchFamily="18" charset="0"/>
                <a:cs typeface="Times New Roman" panose="02020603050405020304" pitchFamily="18" charset="0"/>
              </a:rPr>
              <a:t>Чтобы выявить просвещенность родителей в рамках темы моего опыта работы, с ними было проведено анкетирование. По результатам анкетирования я определила ряд мероприятий и форм работы с родителями, которые позволили бы мне достичь моей цели. </a:t>
            </a:r>
          </a:p>
          <a:p>
            <a:r>
              <a:rPr lang="ru-RU" sz="2000" dirty="0">
                <a:latin typeface="Times New Roman" panose="02020603050405020304" pitchFamily="18" charset="0"/>
                <a:cs typeface="Times New Roman" panose="02020603050405020304" pitchFamily="18" charset="0"/>
              </a:rPr>
              <a:t>На собрании родителям были показаны игры, с целью обратить внимание родителей на познавательную сторону развития дошкольников.</a:t>
            </a:r>
          </a:p>
          <a:p>
            <a:r>
              <a:rPr lang="ru-RU" sz="2000" dirty="0">
                <a:latin typeface="Times New Roman" panose="02020603050405020304" pitchFamily="18" charset="0"/>
                <a:cs typeface="Times New Roman" panose="02020603050405020304" pitchFamily="18" charset="0"/>
              </a:rPr>
              <a:t>  Также для родителей проводились индивидуальные беседы с рекомендациями, консультации, оформлялись папки-передвижки, где отражался материал, содержащий игры с детьми на развитие памяти, вывешивалась наглядная информация в уголке «Для вас, родители». </a:t>
            </a:r>
          </a:p>
          <a:p>
            <a:endParaRPr lang="ru-RU" dirty="0"/>
          </a:p>
        </p:txBody>
      </p:sp>
      <p:pic>
        <p:nvPicPr>
          <p:cNvPr id="4" name="Рисунок 3"/>
          <p:cNvPicPr>
            <a:picLocks noChangeAspect="1"/>
          </p:cNvPicPr>
          <p:nvPr/>
        </p:nvPicPr>
        <p:blipFill>
          <a:blip r:embed="rId2"/>
          <a:stretch>
            <a:fillRect/>
          </a:stretch>
        </p:blipFill>
        <p:spPr>
          <a:xfrm>
            <a:off x="261003" y="2137328"/>
            <a:ext cx="4663844" cy="3511600"/>
          </a:xfrm>
          <a:prstGeom prst="rect">
            <a:avLst/>
          </a:prstGeom>
        </p:spPr>
      </p:pic>
    </p:spTree>
    <p:extLst>
      <p:ext uri="{BB962C8B-B14F-4D97-AF65-F5344CB8AC3E}">
        <p14:creationId xmlns:p14="http://schemas.microsoft.com/office/powerpoint/2010/main" val="1502043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a:solidFill>
                  <a:schemeClr val="tx1"/>
                </a:solidFill>
                <a:latin typeface="Times New Roman" panose="02020603050405020304" pitchFamily="18" charset="0"/>
                <a:cs typeface="Times New Roman" panose="02020603050405020304" pitchFamily="18" charset="0"/>
              </a:rPr>
              <a:t>Результативность</a:t>
            </a:r>
          </a:p>
        </p:txBody>
      </p:sp>
      <p:sp>
        <p:nvSpPr>
          <p:cNvPr id="3" name="Объект 2"/>
          <p:cNvSpPr>
            <a:spLocks noGrp="1"/>
          </p:cNvSpPr>
          <p:nvPr>
            <p:ph idx="1"/>
          </p:nvPr>
        </p:nvSpPr>
        <p:spPr>
          <a:xfrm>
            <a:off x="1080655" y="1149927"/>
            <a:ext cx="3408218" cy="4761295"/>
          </a:xfrm>
        </p:spPr>
        <p:txBody>
          <a:bodyPr>
            <a:noAutofit/>
          </a:bodyPr>
          <a:lstStyle/>
          <a:p>
            <a:r>
              <a:rPr lang="ru-RU" sz="2400" dirty="0">
                <a:latin typeface="Times New Roman" panose="02020603050405020304" pitchFamily="18" charset="0"/>
                <a:cs typeface="Times New Roman" panose="02020603050405020304" pitchFamily="18" charset="0"/>
              </a:rPr>
              <a:t>Работа приносит удовольствие, когда ты увидишь, что твои воспитанники становятся умными, любознательными, усидчивыми. Принимают участие в городских интеллектуальных конкурсах, таких как «Шашечный турнир», «Почемучки», «Юный математик»</a:t>
            </a:r>
          </a:p>
        </p:txBody>
      </p:sp>
      <p:pic>
        <p:nvPicPr>
          <p:cNvPr id="4" name="Рисунок 3"/>
          <p:cNvPicPr>
            <a:picLocks noChangeAspect="1"/>
          </p:cNvPicPr>
          <p:nvPr/>
        </p:nvPicPr>
        <p:blipFill>
          <a:blip r:embed="rId2"/>
          <a:stretch>
            <a:fillRect/>
          </a:stretch>
        </p:blipFill>
        <p:spPr>
          <a:xfrm>
            <a:off x="5056542" y="1307408"/>
            <a:ext cx="2951386" cy="5135084"/>
          </a:xfrm>
          <a:prstGeom prst="rect">
            <a:avLst/>
          </a:prstGeom>
        </p:spPr>
      </p:pic>
      <p:pic>
        <p:nvPicPr>
          <p:cNvPr id="5" name="Рисунок 4"/>
          <p:cNvPicPr>
            <a:picLocks noChangeAspect="1"/>
          </p:cNvPicPr>
          <p:nvPr/>
        </p:nvPicPr>
        <p:blipFill>
          <a:blip r:embed="rId3"/>
          <a:stretch>
            <a:fillRect/>
          </a:stretch>
        </p:blipFill>
        <p:spPr>
          <a:xfrm>
            <a:off x="8478066" y="1604070"/>
            <a:ext cx="3243994" cy="4307151"/>
          </a:xfrm>
          <a:prstGeom prst="rect">
            <a:avLst/>
          </a:prstGeom>
        </p:spPr>
      </p:pic>
    </p:spTree>
    <p:extLst>
      <p:ext uri="{BB962C8B-B14F-4D97-AF65-F5344CB8AC3E}">
        <p14:creationId xmlns:p14="http://schemas.microsoft.com/office/powerpoint/2010/main" val="31711371"/>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TM02892315[[fn=Легкий дым]]</Template>
  <TotalTime>66</TotalTime>
  <Words>1654</Words>
  <Application>Microsoft Office PowerPoint</Application>
  <PresentationFormat>Широкоэкранный</PresentationFormat>
  <Paragraphs>74</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Century Gothic</vt:lpstr>
      <vt:lpstr>Times New Roman</vt:lpstr>
      <vt:lpstr>Wingdings 3</vt:lpstr>
      <vt:lpstr>Легкий дым</vt:lpstr>
      <vt:lpstr>Презентация PowerPoint</vt:lpstr>
      <vt:lpstr>Презентация PowerPoint</vt:lpstr>
      <vt:lpstr>Цели и задачи </vt:lpstr>
      <vt:lpstr>Предметно-развивающая среда</vt:lpstr>
      <vt:lpstr>Взаимодействие с детьми</vt:lpstr>
      <vt:lpstr>Презентация PowerPoint</vt:lpstr>
      <vt:lpstr>Презентация PowerPoint</vt:lpstr>
      <vt:lpstr>Взаимодействие с родителями</vt:lpstr>
      <vt:lpstr>Результативность</vt:lpstr>
      <vt:lpstr>Презентация PowerPoint</vt:lpstr>
      <vt:lpstr>Перспектива</vt:lpstr>
      <vt:lpstr>Список литературы </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на тему</dc:title>
  <dc:creator>10</dc:creator>
  <cp:lastModifiedBy>Елена Костылева</cp:lastModifiedBy>
  <cp:revision>9</cp:revision>
  <dcterms:created xsi:type="dcterms:W3CDTF">2023-12-13T18:37:07Z</dcterms:created>
  <dcterms:modified xsi:type="dcterms:W3CDTF">2023-12-23T17:16:20Z</dcterms:modified>
</cp:coreProperties>
</file>