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61" r:id="rId6"/>
    <p:sldId id="277" r:id="rId7"/>
    <p:sldId id="262" r:id="rId8"/>
    <p:sldId id="274" r:id="rId9"/>
    <p:sldId id="263" r:id="rId10"/>
    <p:sldId id="275" r:id="rId11"/>
    <p:sldId id="264" r:id="rId12"/>
    <p:sldId id="265" r:id="rId13"/>
    <p:sldId id="266" r:id="rId14"/>
    <p:sldId id="259" r:id="rId15"/>
    <p:sldId id="267" r:id="rId16"/>
    <p:sldId id="268" r:id="rId17"/>
    <p:sldId id="271" r:id="rId18"/>
    <p:sldId id="272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2090" autoAdjust="0"/>
  </p:normalViewPr>
  <p:slideViewPr>
    <p:cSldViewPr>
      <p:cViewPr varScale="1">
        <p:scale>
          <a:sx n="76" d="100"/>
          <a:sy n="76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35694279582983"/>
          <c:y val="7.9035635264263979E-2"/>
          <c:w val="0.58273381294964222"/>
          <c:h val="0.8901098901098981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solidFill>
          <a:srgbClr val="FFFFFF"/>
        </a:solidFill>
        <a:ln w="12576">
          <a:noFill/>
        </a:ln>
      </c:spPr>
    </c:plotArea>
    <c:legend>
      <c:legendPos val="r"/>
      <c:layout>
        <c:manualLayout>
          <c:xMode val="edge"/>
          <c:yMode val="edge"/>
          <c:x val="0.73340512226377796"/>
          <c:y val="0.47274898748623889"/>
          <c:w val="0.23959097054195325"/>
          <c:h val="0.32518634293159349"/>
        </c:manualLayout>
      </c:layout>
      <c:overlay val="0"/>
      <c:spPr>
        <a:noFill/>
        <a:ln w="1572">
          <a:solidFill>
            <a:srgbClr val="000000"/>
          </a:solidFill>
          <a:prstDash val="solid"/>
        </a:ln>
      </c:spPr>
      <c:txPr>
        <a:bodyPr/>
        <a:lstStyle/>
        <a:p>
          <a:pPr>
            <a:defRPr sz="364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9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84709480122604"/>
          <c:y val="0.11891891891891893"/>
          <c:w val="0.48318042813455986"/>
          <c:h val="0.8540540540540566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solidFill>
          <a:srgbClr val="FFFFFF"/>
        </a:solidFill>
        <a:ln w="12557">
          <a:noFill/>
        </a:ln>
      </c:spPr>
    </c:plotArea>
    <c:legend>
      <c:legendPos val="r"/>
      <c:layout>
        <c:manualLayout>
          <c:xMode val="edge"/>
          <c:yMode val="edge"/>
          <c:x val="0.71009651705366073"/>
          <c:y val="0.35135123875124985"/>
          <c:w val="0.25074635700211029"/>
          <c:h val="0.31351351351351381"/>
        </c:manualLayout>
      </c:layout>
      <c:overlay val="0"/>
      <c:spPr>
        <a:noFill/>
        <a:ln w="1570">
          <a:solidFill>
            <a:srgbClr val="000000"/>
          </a:solidFill>
          <a:prstDash val="solid"/>
        </a:ln>
      </c:spPr>
      <c:txPr>
        <a:bodyPr/>
        <a:lstStyle/>
        <a:p>
          <a:pPr>
            <a:defRPr sz="373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0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D7EC-B0F2-4E3B-AB2E-3AC4EC0A2507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28F54-C63D-4AC3-8145-BE7029C24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4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4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 помощью дидактической игры ребенок может приобретать и новые знания: общаясь с воспитателем, со своими сверстниками, в процессе наблюдения за играющими, их высказываниями, действиями, выступая в роли болельщика, ребенок получает много новой для себя информации. В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итоге у детей накапливается значительный объем знаний и соответствующий словарь, что обеспечивает свободное их общение в широком плане (общение со взрослыми и сверстниками и т.д.).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Чем тщательнее педагог подготовился к игре, тем меньше трудностей возникает при ее проведении. Главное – действия всех участников должны выполняться в соответствии с озвученными правилами.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7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конце игры анализирую, как дети усвоили новые слова и значения слов. Важно, чтобы во время игры, новое слово вошло в активный словарь. Это происходит лишь в том случае, если оно будет закреплено и воспроизведено ими в речи. Ведь овладение словарным запасом составляет основу речевого развития детей, поскольку слово является важной единицей языка. В словаре отражается содержание речи.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0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</a:t>
            </a:r>
            <a:r>
              <a:rPr lang="ru-RU" sz="14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содействии родителей был пополнен «Уголок речевого развития» дидактическими играми. Тем самым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создали условия для активизации</a:t>
            </a:r>
            <a:r>
              <a:rPr lang="ru-RU" sz="14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словаря.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Дидактические игры использую для решения всех задач по</a:t>
            </a:r>
            <a:r>
              <a:rPr lang="ru-RU" sz="14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развитию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развития. Они закрепляют и уточняют словарь, изменения и образование слов, упражняют в составлении связных высказываний, развивают объяснительную речь. </a:t>
            </a:r>
            <a:endParaRPr lang="ru-RU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1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Известно, что ни одну воспитательную или образовательную задачу нельзя успешно решить без плодотворного контакта с семьей.  Общение с родителями  строится  на основе сотрудничества. Использую различные методы взаимодействия с семьей: наглядные, словесные, практические.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42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Сотрудничество с педагогами было построено на активизацию</a:t>
            </a:r>
            <a:r>
              <a:rPr lang="ru-RU" baseline="0" dirty="0" smtClean="0"/>
              <a:t> знаний педагогов о методах, приёмах и средствах развития словаря детей младшего возраста.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90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Педагогическая диагностика проводилась с детьми с использованием метода наблюдения и включением дидактических игр, упражнений, бесед  в образовательный процесс. В результате диагностики большинство </a:t>
            </a:r>
            <a:r>
              <a:rPr lang="ru-RU" sz="20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детей   малоразговорчивы в общении, невнимательны, не умеют последовательно излагать свои мысли по увиденному, и воспринятому, точно передавать их содержание. Словарь скуден, прибегают к усвоенным формулам, схематичности и свернутости высказываний.</a:t>
            </a:r>
            <a:endParaRPr lang="ru-RU" sz="1600" dirty="0" smtClean="0">
              <a:effectLst/>
              <a:latin typeface="+mn-lt"/>
              <a:ea typeface="Times New Roman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52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результате проведенной работы выяснилось, что к концу года в младшей группе развитие</a:t>
            </a:r>
            <a:r>
              <a:rPr lang="ru-RU" sz="20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словаря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детей показала положительную динамику, процент детей с низким уровнем речевого развития снизился.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 Любой аспект развития ребёнка рассматривала в динамике, полученные данные были сопоставлены только с результатами, показанными данным ребёнком ранее.</a:t>
            </a:r>
            <a:endParaRPr lang="ru-RU" sz="1600" dirty="0" smtClean="0">
              <a:effectLst/>
              <a:latin typeface="+mn-lt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</a:t>
            </a:r>
            <a:r>
              <a:rPr lang="ru-RU" sz="2000" baseline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итогу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мониторинга</a:t>
            </a:r>
            <a:r>
              <a:rPr lang="ru-RU" sz="2000" baseline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видно, что к концу года в младшей группе развитие</a:t>
            </a:r>
            <a:r>
              <a:rPr lang="ru-RU" sz="2000" baseline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словаря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детей показала положительную динамику, процент детей с низким уровнем развития</a:t>
            </a:r>
            <a:r>
              <a:rPr lang="ru-RU" sz="2000" baseline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словаря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снизился.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09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Таким образом, в процессе развития</a:t>
            </a:r>
            <a:r>
              <a:rPr lang="ru-RU" sz="2000" baseline="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словаря 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 детьми младшего дошкольного возраста мы можем увидеть следующие изменения: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Повысился  уровень познавательного интереса дошкольников. На начало проведения  работы был низкий. По окончании  работы уровень развития</a:t>
            </a:r>
            <a:r>
              <a:rPr lang="ru-RU" sz="2000" baseline="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словаря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составил: высокий – 70%, средний -30%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0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9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9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3606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Для решения задач, поставленных в начале года, были разработаны и подобраны ряд дидактических игр,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разных по содержанию, а именно: ознакомление с предметами, посудой, транспортом, одеждой, игры направленные на употребление существительных, прилагательных, глаголов,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которые проводились в течении года.</a:t>
            </a:r>
            <a:endParaRPr lang="ru-RU" sz="20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Проводила беседы с детьми о домашних и диких животных и их детенышах, о материале объектов, о жилище животных и их питании, о деревьях и внешнем виде листьев и о многом другом. Также индивидуальные беседы с детьми, испытывающие трудности. Включала использование этих игр в занятия.</a:t>
            </a:r>
            <a:r>
              <a:rPr lang="ru-RU" sz="1800" baseline="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Включала игры 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в самостоятельную игровую деятельность детей под своим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effectLst/>
                <a:latin typeface="Times New Roman"/>
              </a:rPr>
              <a:t> руководством.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endParaRPr lang="ru-RU" sz="12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28F54-C63D-4AC3-8145-BE7029C243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79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Стараюсь почаще играть с детьми и во все занятия и режимные моменты, включаю дидактические игры по развитию словаря. Чтобы</a:t>
            </a:r>
            <a:r>
              <a:rPr lang="ru-RU" sz="1400" baseline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дети не уставали,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провожу занятия в игровой форме, то есть играя - обучаю. Не навязываю, а предлагаю самим выбирать во что они хотят поиграть.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Словесные игры развивают словарь и мышление в доступной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занимательнойформе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 Для таких игр не нужен никакой реквизит, играть в них можно по дороге в детский сад, во время поездки. Всегда  стараюсь вызвать у детей интерес к игре, подобрать такие варианты игры, где дети смогли бы активно обогатить свой словарь.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5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Вначале малыш учится рассматривать изображение, узнавать в нём знакомый предмет и называть его, а затем уже выполнять какие-то дидактические задания.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0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помощью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дидактических</a:t>
            </a:r>
            <a:r>
              <a:rPr lang="ru-RU" sz="20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игр,  дети решали умственные задачи, предложенные им в занимательной форме, и сами находили решения. Это повысило их интерес</a:t>
            </a:r>
            <a:r>
              <a:rPr lang="ru-RU" sz="20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к играм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2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</a:t>
            </a:r>
            <a:r>
              <a:rPr lang="ru-RU" sz="2000" baseline="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время игр с предметами дети учились различать и называть существенные детали и части предметов, особенности поверхности, материалы и их свойства.</a:t>
            </a:r>
            <a:endParaRPr lang="ru-RU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4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Благодаря использованию дидактических игр процесс обучения проходит в доступной и привлекательной для детей  игровой форме. Дидактическая игра развивает речь детей: пополняет и активизирует словарь, формирует правильное звукопроизношение, развивает связную речь, умение правильно выражать свои мысли.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Совершенствуя речевой аппарат, игры и занятия начинаются с артикуляционных упражнений, проговаривания всевозможных скороговорок,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чистоговорок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рифмованных строчек.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Мы знаем, как дети любят загадки, с каким восторгом они стараются их разгадать. Поэтому в занятия включаю множество загадок. Совсем не важно, что некоторые из них не отгадываются детьми самостоятельно. Ведь главное в загадках, то, что они развивают воображение, помогают освоить умение характеризовать кого- либо или что- либо. Формируют быструю реакцию на слово. Данные игры способствовали пополнению словарного запаса детей, расширяли  кругозор, воспитывают внимание, память, развивают мышление.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8F54-C63D-4AC3-8145-BE7029C243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8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0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8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5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5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49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3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43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92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1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388843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 151 города Тюмени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опыта работы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«Дидактические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средство развития словаря для детей младшего дошкольного возраста»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81128"/>
            <a:ext cx="3672408" cy="136815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Назарова Анжела Викторовна</a:t>
            </a:r>
          </a:p>
          <a:p>
            <a:endParaRPr lang="ru-RU" dirty="0"/>
          </a:p>
        </p:txBody>
      </p:sp>
      <p:sp>
        <p:nvSpPr>
          <p:cNvPr id="4" name="AutoShape 2" descr="Фон для презентации учебный - 62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6" y="3902490"/>
            <a:ext cx="4499992" cy="29555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16824" cy="200223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проведения дидактических игр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 деятельность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начала до завершения обучающего игрового занятия включает следующие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шаги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Montserrat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788436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Подготовка к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игре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процессе подготовки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подбирала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(игрушки, карточки с изображениями, различные предметы).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5150639" cy="343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8892480" cy="3672408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действия 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объясняем 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учетом возраста детей: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игры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объясняю от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начала до конца в процессе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взаимодействия.</a:t>
            </a:r>
            <a:b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дидактической 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процессе обучающей игры  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слежу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действиями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детей, мотивирую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их на активное участие,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даю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пояснения,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поощряю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успехи,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отвечаю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вопросы,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даю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советы.</a:t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Montserrat"/>
              </a:rPr>
            </a:br>
            <a:r>
              <a:rPr lang="ru-RU" sz="1800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Montserrat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7" y="3164488"/>
            <a:ext cx="4673162" cy="3504872"/>
          </a:xfrm>
        </p:spPr>
      </p:pic>
      <p:sp>
        <p:nvSpPr>
          <p:cNvPr id="8" name="TextBox 7"/>
          <p:cNvSpPr txBox="1"/>
          <p:nvPr/>
        </p:nvSpPr>
        <p:spPr>
          <a:xfrm>
            <a:off x="4860032" y="3068960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Организуя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дидактическую игру для младшего возраста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себя роль ведущего 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демонстрирую,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действия должны выполняться детьми в соответствии с правилами.</a:t>
            </a:r>
            <a:endParaRPr lang="ru-RU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60840" cy="172819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этом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этапе называю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детей, проявивших себя лучше других, а также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поощряю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всех участников 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мотивируем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 быть активнее. Для себя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отмечаю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возникшие проблемы 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намечаю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пути исправления допущенных ошибок.</a:t>
            </a:r>
            <a:endParaRPr lang="ru-RU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132856"/>
            <a:ext cx="7704856" cy="44644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57606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128792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Развивающая – предметно пространственная среда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196752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поддержания интереса к дидактическим играм, по развитию словаря у детей младшего дошкольного возраста, в нашей группе  при содействии родителей был пополнен «Уголок по речевому развитию»,  который содержательно насыщен дидактическими, настольно-печатными и развивающими играми, пособиями, материалами.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" y="1340768"/>
            <a:ext cx="4914006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624736" cy="6206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Взаимодействие с родителями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haroni" panose="02010803020104030203" pitchFamily="2" charset="-79"/>
              </a:rPr>
            </a:br>
            <a:endParaRPr lang="ru-RU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3347864" y="1844824"/>
            <a:ext cx="2880320" cy="158417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совместной деятельности с родителями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47664" y="404664"/>
            <a:ext cx="2016224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онсультации, памятки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67944" y="548680"/>
            <a:ext cx="16561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Стендовая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21083" y="602541"/>
            <a:ext cx="1707301" cy="1012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15474" y="2060848"/>
            <a:ext cx="1844958" cy="1562472"/>
          </a:xfrm>
          <a:prstGeom prst="roundRect">
            <a:avLst>
              <a:gd name="adj" fmla="val 3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Группа в социальных сетях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созданная педагогом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27584" y="1844823"/>
            <a:ext cx="2160240" cy="1512169"/>
          </a:xfrm>
          <a:prstGeom prst="roundRect">
            <a:avLst>
              <a:gd name="adj" fmla="val 3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дидактических игр на развитие словаря своими руками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67944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Семи</a:t>
            </a:r>
            <a:endParaRPr lang="ru-RU" dirty="0"/>
          </a:p>
        </p:txBody>
      </p:sp>
      <p:sp>
        <p:nvSpPr>
          <p:cNvPr id="43" name="Шестиугольник 42"/>
          <p:cNvSpPr/>
          <p:nvPr/>
        </p:nvSpPr>
        <p:spPr>
          <a:xfrm>
            <a:off x="3923927" y="3861049"/>
            <a:ext cx="2378599" cy="12961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 гостиная. Круглый стол «Расширяем словарь  играя»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Объект 5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/>
          <a:stretch/>
        </p:blipFill>
        <p:spPr>
          <a:xfrm>
            <a:off x="53512" y="4005063"/>
            <a:ext cx="3762794" cy="2132225"/>
          </a:xfrm>
        </p:spPr>
      </p:pic>
      <p:sp>
        <p:nvSpPr>
          <p:cNvPr id="45" name="Стрелка вниз 44"/>
          <p:cNvSpPr/>
          <p:nvPr/>
        </p:nvSpPr>
        <p:spPr>
          <a:xfrm rot="13360205">
            <a:off x="6228670" y="1608128"/>
            <a:ext cx="147715" cy="727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195316">
            <a:off x="5994665" y="2735183"/>
            <a:ext cx="668529" cy="67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4788024" y="3429001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5400000">
            <a:off x="3120988" y="2338028"/>
            <a:ext cx="9371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 rot="16200000">
            <a:off x="4660229" y="1601224"/>
            <a:ext cx="438741" cy="123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13514739">
            <a:off x="3426544" y="1504098"/>
            <a:ext cx="650052" cy="1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4687" r="3101"/>
          <a:stretch/>
        </p:blipFill>
        <p:spPr>
          <a:xfrm>
            <a:off x="6400400" y="3717032"/>
            <a:ext cx="2276056" cy="307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336704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Взаимодействие с педагогами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764704"/>
            <a:ext cx="904811" cy="58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" y="2636912"/>
            <a:ext cx="2875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Сотрудничество с педагогами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15617" y="908720"/>
            <a:ext cx="3047425" cy="153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Деловая игра «Роль дидактических игр в развитии словаря»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3753036"/>
            <a:ext cx="4283968" cy="2906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Мастер-класс музыкального руководителя «Стимулирование развития словаря средствами музыкального воспитания»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63043" y="1350060"/>
            <a:ext cx="4225381" cy="2943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Консультации: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Активизация словаря детей младшего дошкольного возраста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Обогащение словарного запаса детей через игру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1903947" y="3504198"/>
            <a:ext cx="16016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059832" y="3068960"/>
            <a:ext cx="817915" cy="112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7318435" flipH="1">
            <a:off x="2009715" y="2530449"/>
            <a:ext cx="298514" cy="179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66" y="4340346"/>
            <a:ext cx="3312368" cy="248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200800" cy="92211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Результаты сформированности развития словаря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младшей группы на начало 2022-2023 учебного года.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229290"/>
              </p:ext>
            </p:extLst>
          </p:nvPr>
        </p:nvGraphicFramePr>
        <p:xfrm>
          <a:off x="809581" y="1559867"/>
          <a:ext cx="752483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174872"/>
            <a:ext cx="69127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79635" y="-356175"/>
            <a:ext cx="18473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79635" y="-356175"/>
            <a:ext cx="18473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42" y="1551483"/>
            <a:ext cx="5711133" cy="382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912768" cy="92211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Результаты сформированности развития словаря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младшей группы  на конец 2022-2023 учебного 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917633"/>
              </p:ext>
            </p:extLst>
          </p:nvPr>
        </p:nvGraphicFramePr>
        <p:xfrm>
          <a:off x="1735770" y="1556792"/>
          <a:ext cx="72008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00" y="1404010"/>
            <a:ext cx="6105873" cy="418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достигнутых результатов образовательной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908720"/>
            <a:ext cx="7344816" cy="410445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Большинство детей умеют говорить не торопясь, рассказывают об увиденном, отвечают на несложные вопросы. У детей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расширился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словарный запас, соответствующий их возрасту.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Дети знают назначение предметов одежды, обуви, головных уборов, посуды, мебели, видов транспорта. Легко называют части предметов(у платья-рукава, воротник, карманы, пуговицы), качества( цвет и его оттенки, форма, размер); материалы и их свойства( бумага легко рвётся и размокает, стекло бьётся). Научились понимать обобщающие слова(одежда, посуда, мебель, овощи, фрукты, птицы).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124744"/>
            <a:ext cx="7272808" cy="5733256"/>
          </a:xfrm>
        </p:spPr>
        <p:txBody>
          <a:bodyPr>
            <a:normAutofit/>
          </a:bodyPr>
          <a:lstStyle/>
          <a:p>
            <a:pPr indent="0" algn="just" fontAlgn="base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выбрана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так, как многие дети приходят в детский сад с 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недостаточно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развитой  речью.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время бесед с детьми,  я услышала, что у детей скудный словарный запас. Они говорят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короткими, оборванными предложениями.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словарном багаже нет большого объема слов и понимании их значения.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Многие слова и части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рассказа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заменяют жестами. Ребенок вынужден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заменять названия вещей или людей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местоимениями.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768752" cy="14261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словаря у детей младшего дошкольного возраста посредством дидактических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91680" y="1340769"/>
            <a:ext cx="7056784" cy="4248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Активизировать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словарный  запас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детей   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младшего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дошкольного возраста  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посредством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дидактических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</a:t>
            </a:r>
            <a:endParaRPr lang="ru-RU" sz="2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словарь детей за счёт незнакомых и трудных слов через  дидактические игры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Укрепить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 детским садом и семьёй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344816" cy="121014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51720" y="-171399"/>
            <a:ext cx="7092280" cy="7272808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endParaRPr lang="ru-RU" sz="9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9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9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Для </a:t>
            </a:r>
            <a:r>
              <a:rPr lang="ru-RU" sz="9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детей:</a:t>
            </a:r>
            <a:endParaRPr lang="ru-RU" sz="9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Расширение и активизация </a:t>
            </a:r>
            <a:r>
              <a:rPr lang="ru-RU" sz="9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словарного запаса детей.</a:t>
            </a:r>
            <a:endParaRPr lang="ru-RU" sz="9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Для педагогов:</a:t>
            </a:r>
            <a:endParaRPr lang="ru-RU" sz="9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600" dirty="0" smtClean="0">
                <a:latin typeface="Times New Roman"/>
                <a:ea typeface="Times New Roman"/>
              </a:rPr>
              <a:t> Повышение </a:t>
            </a:r>
            <a:r>
              <a:rPr lang="ru-RU" sz="9600" dirty="0">
                <a:latin typeface="Times New Roman"/>
                <a:ea typeface="Times New Roman"/>
              </a:rPr>
              <a:t>педагогической компетенции по теме самообразования;</a:t>
            </a:r>
            <a:endParaRPr lang="ru-RU" sz="8800" dirty="0">
              <a:latin typeface="Times New Roman"/>
              <a:ea typeface="Times New Roman"/>
            </a:endParaRPr>
          </a:p>
          <a:p>
            <a:r>
              <a:rPr lang="ru-RU" sz="9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Укрепление </a:t>
            </a:r>
            <a:r>
              <a:rPr lang="ru-RU" sz="9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отношений с родителями.</a:t>
            </a:r>
            <a:endParaRPr lang="ru-RU" sz="9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Для </a:t>
            </a:r>
            <a:r>
              <a:rPr lang="ru-RU" sz="9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родителей:</a:t>
            </a:r>
            <a:endParaRPr lang="ru-RU" sz="9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Сближение </a:t>
            </a:r>
            <a:r>
              <a:rPr lang="ru-RU" sz="9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детьми и </a:t>
            </a:r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педагогами;</a:t>
            </a:r>
            <a:endParaRPr lang="ru-RU" sz="9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Проявление интереса </a:t>
            </a:r>
            <a:r>
              <a:rPr lang="ru-RU" sz="9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событиям, происходящим в детском саду.</a:t>
            </a:r>
            <a:endParaRPr lang="ru-RU" sz="9600" dirty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848872" cy="122413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введения комплекса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дидактических игр по развитию словаря:</a:t>
            </a:r>
            <a:b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548680"/>
            <a:ext cx="7668344" cy="557748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9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1 </a:t>
            </a:r>
            <a:r>
              <a:rPr lang="ru-RU" sz="29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 – «Подготовительный» </a:t>
            </a:r>
            <a:r>
              <a:rPr lang="ru-RU" sz="2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(сентябрь, октябрь, ноябрь</a:t>
            </a:r>
            <a:r>
              <a:rPr lang="ru-RU" sz="2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lvl="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Дидактическое 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упражнение «Мишка</a:t>
            </a: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», дыхательное упражнение «Мишки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</a:p>
          <a:p>
            <a:pPr lvl="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Дидактическая игра «Лошадка», пальчиковая игра «Лошадка»</a:t>
            </a:r>
          </a:p>
          <a:p>
            <a:pPr lvl="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Магазин фруктов и овощей. Дидактическая игра «Что в лукошке лежит»</a:t>
            </a:r>
          </a:p>
          <a:p>
            <a:pPr lvl="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Дидактическая игра «Отгадай и назови»</a:t>
            </a:r>
          </a:p>
          <a:p>
            <a:pPr lvl="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Дидактическое упражнение. «В гости к детям на обед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lvl="0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Дидактическая игра «Подбери что нужно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sz="29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 этап- «Основной» 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(декабрь, январь, февраль)</a:t>
            </a:r>
            <a:endParaRPr lang="ru-RU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Дидактическое упражнение «Мой папа и моя мама», пальчиковая игра «Моя 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семья»</a:t>
            </a:r>
          </a:p>
          <a:p>
            <a:pPr lvl="0">
              <a:lnSpc>
                <a:spcPct val="110000"/>
              </a:lnSpc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Дидактическая </a:t>
            </a: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игра «Что мы носим, назови одним словом» </a:t>
            </a:r>
            <a:endParaRPr lang="ru-RU" sz="29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Дидактическая игра «Обувь», упражнение «Один, много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lvl="0">
              <a:lnSpc>
                <a:spcPct val="110000"/>
              </a:lnSpc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Дидактическая игра «Оденем куклу на прогулку»</a:t>
            </a:r>
          </a:p>
          <a:p>
            <a:pPr marL="457200" lvl="0" indent="-457200">
              <a:lnSpc>
                <a:spcPct val="110000"/>
              </a:lnSpc>
              <a:buAutoNum type="arabicPeriod" startAt="6"/>
            </a:pP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Дидактическая </a:t>
            </a: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игра «Когда это 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бывает»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sz="29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 этап «Заключительный» 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(март, апрель)</a:t>
            </a: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Дидактическая </a:t>
            </a: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игра «Узнай свою маму</a:t>
            </a:r>
            <a:r>
              <a:rPr lang="ru-RU" sz="29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lvl="0">
              <a:lnSpc>
                <a:spcPct val="120000"/>
              </a:lnSpc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Дидактическая игра «Мама и детки»</a:t>
            </a: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Дидактическая игра «На чем поедем</a:t>
            </a: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lvl="0">
              <a:lnSpc>
                <a:spcPct val="120000"/>
              </a:lnSpc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Дидактическая игра «Транспорт, покажи и назови»</a:t>
            </a:r>
          </a:p>
          <a:p>
            <a:pPr marL="457200" lvl="0" indent="-457200">
              <a:lnSpc>
                <a:spcPct val="115000"/>
              </a:lnSpc>
              <a:buAutoNum type="arabicPeriod"/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sz="1800" dirty="0">
              <a:ea typeface="Calibri"/>
              <a:cs typeface="Times New Roman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buFont typeface="+mj-lt"/>
              <a:buAutoNum type="arabicPeriod"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624736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настоящая палочка-выручалочка для воспитателей в детских садах. Дети хорошо усваивают материал в игровой форме. Благодаря чему у них развивается  словарь.</a:t>
            </a:r>
            <a:b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бывают разными.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 делят на 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словесные, настольно-печатные и игры с предметами.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16626"/>
            <a:ext cx="5132132" cy="385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272231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88641"/>
            <a:ext cx="6912768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со словами.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Направлены на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расширение словаря детей, отработку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правильного использования слов и коррекцию произношения. В основе таких дидактических игр лежит сочетание действий и слов.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детьми учились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вести диалог с окружающими,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формулировать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свои высказывания,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увеличивали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словарный запас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1"/>
          <a:stretch/>
        </p:blipFill>
        <p:spPr>
          <a:xfrm>
            <a:off x="2843808" y="2866968"/>
            <a:ext cx="5753279" cy="36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272231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88641"/>
            <a:ext cx="6192688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В эту группу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вошли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обучающие занятия с использованием парных изображений, пазлов,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кубиков,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лото с картинками. </a:t>
            </a:r>
            <a:endParaRPr lang="ru-RU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54" y="2204864"/>
            <a:ext cx="559927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52728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с предметами.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Детям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предлагаем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сравнить, разделить на группы, объединить по одному из признаков игрушки, фигурки животных, детали конструктора и т. д.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dirty="0">
                <a:solidFill>
                  <a:srgbClr val="000000"/>
                </a:solidFill>
                <a:latin typeface="Montserrat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88" y="1628800"/>
            <a:ext cx="585665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1330</Words>
  <Application>Microsoft Office PowerPoint</Application>
  <PresentationFormat>Экран (4:3)</PresentationFormat>
  <Paragraphs>136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Aharoni</vt:lpstr>
      <vt:lpstr>Arial</vt:lpstr>
      <vt:lpstr>Calibri</vt:lpstr>
      <vt:lpstr>Cambria Math</vt:lpstr>
      <vt:lpstr>Montserrat</vt:lpstr>
      <vt:lpstr>Times New Roman</vt:lpstr>
      <vt:lpstr>Wingdings</vt:lpstr>
      <vt:lpstr>Wingdings 3</vt:lpstr>
      <vt:lpstr>Тема Office</vt:lpstr>
      <vt:lpstr>1_Тема Office</vt:lpstr>
      <vt:lpstr>Муниципальное автономное дошкольное образовательное учреждение детский сад № 151 города Тюмени   Презентация опыта работы  «Дидактические игры как средство развития словаря для детей младшего дошкольного возраста»</vt:lpstr>
      <vt:lpstr>Актуальность</vt:lpstr>
      <vt:lpstr>Цель:  Развитие словаря у детей младшего дошкольного возраста посредством дидактических игр.  </vt:lpstr>
      <vt:lpstr>.</vt:lpstr>
      <vt:lpstr>Этапы введения комплекса дидактических игр по развитию словаря:  </vt:lpstr>
      <vt:lpstr>Дидактические игры – настоящая палочка-выручалочка для воспитателей в детских садах. Дети хорошо усваивают материал в игровой форме. Благодаря чему у них развивается  словарь. Дидактические игры бывают разными. Их делят на словесные, настольно-печатные и игры с предметами.  </vt:lpstr>
      <vt:lpstr>        </vt:lpstr>
      <vt:lpstr>        </vt:lpstr>
      <vt:lpstr>Игры с предметами. Детям предлагаем сравнить, разделить на группы, объединить по одному из признаков игрушки, фигурки животных, детали конструктора и т. д. </vt:lpstr>
      <vt:lpstr>          Этапы проведения дидактических игр Наша деятельность от начала до завершения обучающего игрового занятия включает следующие шаги:   </vt:lpstr>
      <vt:lpstr>             Правила и действия объясняем с учетом возраста детей: Ход игры объясняю от начала до конца в процессе взаимодействия. Реализация дидактической игры: В процессе обучающей игры   слежу за действиями детей, мотивирую их на активное участие, даю пояснения, поощряю успехи, отвечаю на вопросы, даю советы.   </vt:lpstr>
      <vt:lpstr>Подведение итогов На этом этапе называю детей, проявивших себя лучше других, а также поощряю всех участников и мотивируем их быть активнее. Для себя  отмечаю возникшие проблемы и намечаю пути исправления допущенных ошибок.</vt:lpstr>
      <vt:lpstr>Развивающая – предметно пространственная среда</vt:lpstr>
      <vt:lpstr> Взаимодействие с родителями </vt:lpstr>
      <vt:lpstr>Взаимодействие с педагогами </vt:lpstr>
      <vt:lpstr>Результаты сформированности развития словаря у детей  младшей группы на начало 2022-2023 учебного года.</vt:lpstr>
      <vt:lpstr>Результаты сформированности развития словаря  у детей  младшей группы  на конец 2022-2023 учебного года.</vt:lpstr>
      <vt:lpstr>Оценка достигнутых результатов образовательной деятельности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 112     Палочки Кюизенера  как средство развития количественных представлений у детей старшего дошкольного возраста</dc:title>
  <cp:lastModifiedBy>Учетная запись Майкрософт</cp:lastModifiedBy>
  <cp:revision>115</cp:revision>
  <dcterms:modified xsi:type="dcterms:W3CDTF">2023-05-10T09:24:30Z</dcterms:modified>
</cp:coreProperties>
</file>