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61" r:id="rId3"/>
    <p:sldId id="258" r:id="rId4"/>
    <p:sldId id="259" r:id="rId5"/>
    <p:sldId id="260" r:id="rId6"/>
    <p:sldId id="273" r:id="rId7"/>
    <p:sldId id="267" r:id="rId8"/>
    <p:sldId id="274" r:id="rId9"/>
    <p:sldId id="275" r:id="rId10"/>
    <p:sldId id="276" r:id="rId11"/>
    <p:sldId id="263" r:id="rId12"/>
    <p:sldId id="264" r:id="rId13"/>
    <p:sldId id="265" r:id="rId14"/>
    <p:sldId id="266" r:id="rId15"/>
    <p:sldId id="262" r:id="rId16"/>
    <p:sldId id="277" r:id="rId17"/>
    <p:sldId id="268" r:id="rId18"/>
    <p:sldId id="269" r:id="rId19"/>
    <p:sldId id="271" r:id="rId20"/>
    <p:sldId id="272"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94660"/>
  </p:normalViewPr>
  <p:slideViewPr>
    <p:cSldViewPr>
      <p:cViewPr varScale="1">
        <p:scale>
          <a:sx n="87" d="100"/>
          <a:sy n="87" d="100"/>
        </p:scale>
        <p:origin x="1098"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E94750-3E4C-48FB-94C4-F52C97494D49}" type="datetimeFigureOut">
              <a:rPr lang="ru-RU" smtClean="0"/>
              <a:pPr/>
              <a:t>11.12.2023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C9BA2A-676B-4680-A490-9BB820DB1210}" type="slidenum">
              <a:rPr lang="ru-RU" smtClean="0"/>
              <a:pPr/>
              <a:t>‹#›</a:t>
            </a:fld>
            <a:endParaRPr lang="ru-RU"/>
          </a:p>
        </p:txBody>
      </p:sp>
    </p:spTree>
    <p:extLst>
      <p:ext uri="{BB962C8B-B14F-4D97-AF65-F5344CB8AC3E}">
        <p14:creationId xmlns:p14="http://schemas.microsoft.com/office/powerpoint/2010/main" val="2813457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0" i="0" kern="1200" dirty="0">
                <a:solidFill>
                  <a:schemeClr val="tx1"/>
                </a:solidFill>
                <a:latin typeface="Times New Roman" pitchFamily="18" charset="0"/>
                <a:ea typeface="+mn-ea"/>
                <a:cs typeface="Times New Roman" pitchFamily="18" charset="0"/>
              </a:rPr>
              <a:t>Если театр в классическом варианте начинается с вешалки, то в детском саду он начинается с атрибутов, по которым дети получают начальные сведения об этом виде творческой активности. В группе рекомендуется оборудовать специальный театральный уголок. </a:t>
            </a:r>
            <a:r>
              <a:rPr lang="ru-RU" sz="1200" dirty="0">
                <a:latin typeface="Times New Roman" pitchFamily="18" charset="0"/>
                <a:cs typeface="Times New Roman" pitchFamily="18" charset="0"/>
              </a:rPr>
              <a:t>В уголке располагаются: </a:t>
            </a:r>
          </a:p>
          <a:p>
            <a:r>
              <a:rPr lang="ru-RU" sz="1200" dirty="0">
                <a:latin typeface="Times New Roman" pitchFamily="18" charset="0"/>
                <a:cs typeface="Times New Roman" pitchFamily="18" charset="0"/>
              </a:rPr>
              <a:t>- различные виды театров: бибабо, настольный, марионеточный, театр на </a:t>
            </a:r>
            <a:r>
              <a:rPr lang="ru-RU" sz="1200" dirty="0" err="1">
                <a:latin typeface="Times New Roman" pitchFamily="18" charset="0"/>
                <a:cs typeface="Times New Roman" pitchFamily="18" charset="0"/>
              </a:rPr>
              <a:t>фланелеграфе</a:t>
            </a:r>
            <a:r>
              <a:rPr lang="ru-RU" sz="1200" dirty="0">
                <a:latin typeface="Times New Roman" pitchFamily="18" charset="0"/>
                <a:cs typeface="Times New Roman" pitchFamily="18" charset="0"/>
              </a:rPr>
              <a:t> и др.;</a:t>
            </a:r>
          </a:p>
          <a:p>
            <a:r>
              <a:rPr lang="ru-RU" sz="1200" dirty="0">
                <a:latin typeface="Times New Roman" pitchFamily="18" charset="0"/>
                <a:cs typeface="Times New Roman" pitchFamily="18" charset="0"/>
              </a:rPr>
              <a:t>- реквизит для разыгрывания сценок и спектаклей: набор кукол, ширмы для кукольного театра, костюмы, элементы костюмов, маски;</a:t>
            </a:r>
          </a:p>
          <a:p>
            <a:r>
              <a:rPr lang="ru-RU" sz="1200" dirty="0">
                <a:latin typeface="Times New Roman" pitchFamily="18" charset="0"/>
                <a:cs typeface="Times New Roman" pitchFamily="18" charset="0"/>
              </a:rPr>
              <a:t>- атрибуты для различных игровых позиций: театральный реквизит, грим, декорации, стул режиссёра, сценарии, книги, образцы музыкальных произведений, места для зрителей, афиши, касса, билеты, карандаши, краски, клей, виды бумаги, природный материал.</a:t>
            </a:r>
          </a:p>
          <a:p>
            <a:endParaRPr lang="ru-RU" dirty="0">
              <a:latin typeface="Times New Roman" pitchFamily="18" charset="0"/>
              <a:cs typeface="Times New Roman" pitchFamily="18" charset="0"/>
            </a:endParaRPr>
          </a:p>
        </p:txBody>
      </p:sp>
      <p:sp>
        <p:nvSpPr>
          <p:cNvPr id="4" name="Номер слайда 3"/>
          <p:cNvSpPr>
            <a:spLocks noGrp="1"/>
          </p:cNvSpPr>
          <p:nvPr>
            <p:ph type="sldNum" sz="quarter" idx="10"/>
          </p:nvPr>
        </p:nvSpPr>
        <p:spPr/>
        <p:txBody>
          <a:bodyPr/>
          <a:lstStyle/>
          <a:p>
            <a:fld id="{3EC9BA2A-676B-4680-A490-9BB820DB1210}" type="slidenum">
              <a:rPr lang="ru-RU" smtClean="0"/>
              <a:pPr/>
              <a:t>7</a:t>
            </a:fld>
            <a:endParaRPr lang="ru-RU"/>
          </a:p>
        </p:txBody>
      </p:sp>
    </p:spTree>
    <p:extLst>
      <p:ext uri="{BB962C8B-B14F-4D97-AF65-F5344CB8AC3E}">
        <p14:creationId xmlns:p14="http://schemas.microsoft.com/office/powerpoint/2010/main" val="4165746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3EC9BA2A-676B-4680-A490-9BB820DB1210}" type="slidenum">
              <a:rPr lang="ru-RU" smtClean="0"/>
              <a:pPr/>
              <a:t>9</a:t>
            </a:fld>
            <a:endParaRPr lang="ru-RU"/>
          </a:p>
        </p:txBody>
      </p:sp>
    </p:spTree>
    <p:extLst>
      <p:ext uri="{BB962C8B-B14F-4D97-AF65-F5344CB8AC3E}">
        <p14:creationId xmlns:p14="http://schemas.microsoft.com/office/powerpoint/2010/main" val="34218292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3EC9BA2A-676B-4680-A490-9BB820DB1210}" type="slidenum">
              <a:rPr lang="ru-RU" smtClean="0"/>
              <a:pPr/>
              <a:t>12</a:t>
            </a:fld>
            <a:endParaRPr lang="ru-RU"/>
          </a:p>
        </p:txBody>
      </p:sp>
    </p:spTree>
    <p:extLst>
      <p:ext uri="{BB962C8B-B14F-4D97-AF65-F5344CB8AC3E}">
        <p14:creationId xmlns:p14="http://schemas.microsoft.com/office/powerpoint/2010/main" val="31684133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a:solidFill>
                  <a:schemeClr val="tx1"/>
                </a:solidFill>
                <a:latin typeface="+mn-lt"/>
                <a:ea typeface="+mn-ea"/>
                <a:cs typeface="+mn-cs"/>
              </a:rPr>
              <a:t>Самые главные ценители театральных постановок, восторженные почитатели талантов маленьких актеров - это их родители.</a:t>
            </a:r>
          </a:p>
          <a:p>
            <a:r>
              <a:rPr lang="ru-RU" sz="1200" kern="1200" dirty="0">
                <a:solidFill>
                  <a:schemeClr val="tx1"/>
                </a:solidFill>
                <a:latin typeface="+mn-lt"/>
                <a:ea typeface="+mn-ea"/>
                <a:cs typeface="+mn-cs"/>
              </a:rPr>
              <a:t>Только при тесном взаимодействии семьи и детского сада театрализованная деятельность будет успешной. ДОУ должно быть открытой системой – родители должны иметь возможность прийти на занятие, чтобы понаблюдать за своим ребенком. А педагоги должны быть готовы к позитивному взаимодействию, оказывая им необходимую консультативную помощь. </a:t>
            </a:r>
            <a:endParaRPr lang="ru-RU" dirty="0"/>
          </a:p>
        </p:txBody>
      </p:sp>
      <p:sp>
        <p:nvSpPr>
          <p:cNvPr id="4" name="Номер слайда 3"/>
          <p:cNvSpPr>
            <a:spLocks noGrp="1"/>
          </p:cNvSpPr>
          <p:nvPr>
            <p:ph type="sldNum" sz="quarter" idx="10"/>
          </p:nvPr>
        </p:nvSpPr>
        <p:spPr/>
        <p:txBody>
          <a:bodyPr/>
          <a:lstStyle/>
          <a:p>
            <a:fld id="{3EC9BA2A-676B-4680-A490-9BB820DB1210}" type="slidenum">
              <a:rPr lang="ru-RU" smtClean="0"/>
              <a:pPr/>
              <a:t>15</a:t>
            </a:fld>
            <a:endParaRPr lang="ru-RU"/>
          </a:p>
        </p:txBody>
      </p:sp>
    </p:spTree>
    <p:extLst>
      <p:ext uri="{BB962C8B-B14F-4D97-AF65-F5344CB8AC3E}">
        <p14:creationId xmlns:p14="http://schemas.microsoft.com/office/powerpoint/2010/main" val="1424112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latin typeface="+mn-lt"/>
                <a:ea typeface="+mn-ea"/>
                <a:cs typeface="+mn-cs"/>
              </a:rPr>
              <a:t>В результате проведенной работы выяснилось, что к концу года в старшей группе театрализованная деятельность детей показывала положительную динамику, процент детей с низким уровнем развития  снизился.</a:t>
            </a:r>
          </a:p>
          <a:p>
            <a:endParaRPr lang="ru-RU" dirty="0"/>
          </a:p>
        </p:txBody>
      </p:sp>
      <p:sp>
        <p:nvSpPr>
          <p:cNvPr id="4" name="Номер слайда 3"/>
          <p:cNvSpPr>
            <a:spLocks noGrp="1"/>
          </p:cNvSpPr>
          <p:nvPr>
            <p:ph type="sldNum" sz="quarter" idx="10"/>
          </p:nvPr>
        </p:nvSpPr>
        <p:spPr/>
        <p:txBody>
          <a:bodyPr/>
          <a:lstStyle/>
          <a:p>
            <a:fld id="{3EC9BA2A-676B-4680-A490-9BB820DB1210}" type="slidenum">
              <a:rPr lang="ru-RU" smtClean="0"/>
              <a:pPr/>
              <a:t>17</a:t>
            </a:fld>
            <a:endParaRPr lang="ru-RU"/>
          </a:p>
        </p:txBody>
      </p:sp>
    </p:spTree>
    <p:extLst>
      <p:ext uri="{BB962C8B-B14F-4D97-AF65-F5344CB8AC3E}">
        <p14:creationId xmlns:p14="http://schemas.microsoft.com/office/powerpoint/2010/main" val="33419512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dirty="0">
                <a:latin typeface="Times New Roman" pitchFamily="18" charset="0"/>
                <a:cs typeface="Times New Roman" pitchFamily="18" charset="0"/>
              </a:rPr>
              <a:t>Результат проделанной работы:</a:t>
            </a:r>
          </a:p>
          <a:p>
            <a:r>
              <a:rPr lang="ru-RU" sz="1200" dirty="0">
                <a:latin typeface="Times New Roman" pitchFamily="18" charset="0"/>
                <a:cs typeface="Times New Roman" pitchFamily="18" charset="0"/>
              </a:rPr>
              <a:t> -У детей повысился интерес к театрально – игровой деятельности.</a:t>
            </a:r>
          </a:p>
          <a:p>
            <a:r>
              <a:rPr lang="ru-RU" sz="1200" dirty="0">
                <a:latin typeface="Times New Roman" pitchFamily="18" charset="0"/>
                <a:cs typeface="Times New Roman" pitchFamily="18" charset="0"/>
              </a:rPr>
              <a:t>-Усовершенствовались исполнительские умения детей в создании художественного образа.</a:t>
            </a:r>
          </a:p>
          <a:p>
            <a:r>
              <a:rPr lang="ru-RU" sz="1200" dirty="0">
                <a:latin typeface="Times New Roman" pitchFamily="18" charset="0"/>
                <a:cs typeface="Times New Roman" pitchFamily="18" charset="0"/>
              </a:rPr>
              <a:t>- Расширились представления детей об окружающей действительности.</a:t>
            </a:r>
          </a:p>
          <a:p>
            <a:r>
              <a:rPr lang="ru-RU" sz="1200" dirty="0">
                <a:latin typeface="Times New Roman" pitchFamily="18" charset="0"/>
                <a:cs typeface="Times New Roman" pitchFamily="18" charset="0"/>
              </a:rPr>
              <a:t>-Повысился уровень речевого развития и речевого этикета детей.</a:t>
            </a:r>
          </a:p>
          <a:p>
            <a:r>
              <a:rPr lang="ru-RU" sz="1200" dirty="0">
                <a:latin typeface="Times New Roman" pitchFamily="18" charset="0"/>
                <a:cs typeface="Times New Roman" pitchFamily="18" charset="0"/>
              </a:rPr>
              <a:t>-Усовершенствовалась интонационная выразительность речи.</a:t>
            </a:r>
          </a:p>
          <a:p>
            <a:r>
              <a:rPr lang="ru-RU" sz="1200" dirty="0">
                <a:latin typeface="Times New Roman" pitchFamily="18" charset="0"/>
                <a:cs typeface="Times New Roman" pitchFamily="18" charset="0"/>
              </a:rPr>
              <a:t>- Развивалась память, мышление, воображение, внимание детей.</a:t>
            </a:r>
          </a:p>
          <a:p>
            <a:r>
              <a:rPr lang="ru-RU" sz="1200" dirty="0">
                <a:latin typeface="Times New Roman" pitchFamily="18" charset="0"/>
                <a:cs typeface="Times New Roman" pitchFamily="18" charset="0"/>
              </a:rPr>
              <a:t>-Усовершенствовалось умение детей правильно оценивать свои и чужие поступки</a:t>
            </a:r>
          </a:p>
          <a:p>
            <a:r>
              <a:rPr lang="ru-RU" sz="1200" dirty="0">
                <a:latin typeface="Times New Roman" pitchFamily="18" charset="0"/>
                <a:cs typeface="Times New Roman" pitchFamily="18" charset="0"/>
              </a:rPr>
              <a:t>-Появилось умение контролировать эмоциональное состояние детей.</a:t>
            </a:r>
          </a:p>
          <a:p>
            <a:r>
              <a:rPr lang="ru-RU" sz="1200" dirty="0">
                <a:latin typeface="Times New Roman" pitchFamily="18" charset="0"/>
                <a:cs typeface="Times New Roman" pitchFamily="18" charset="0"/>
              </a:rPr>
              <a:t>-Появилось осознанное поведение и общение в обществе.</a:t>
            </a:r>
          </a:p>
          <a:p>
            <a:r>
              <a:rPr lang="ru-RU" sz="1200" dirty="0">
                <a:latin typeface="Times New Roman" pitchFamily="18" charset="0"/>
                <a:cs typeface="Times New Roman" pitchFamily="18" charset="0"/>
              </a:rPr>
              <a:t>-Повысился эмоциональный контакт с семьями воспитанников</a:t>
            </a:r>
          </a:p>
          <a:p>
            <a:endParaRPr lang="ru-RU" dirty="0"/>
          </a:p>
        </p:txBody>
      </p:sp>
      <p:sp>
        <p:nvSpPr>
          <p:cNvPr id="4" name="Номер слайда 3"/>
          <p:cNvSpPr>
            <a:spLocks noGrp="1"/>
          </p:cNvSpPr>
          <p:nvPr>
            <p:ph type="sldNum" sz="quarter" idx="10"/>
          </p:nvPr>
        </p:nvSpPr>
        <p:spPr/>
        <p:txBody>
          <a:bodyPr/>
          <a:lstStyle/>
          <a:p>
            <a:fld id="{3EC9BA2A-676B-4680-A490-9BB820DB1210}" type="slidenum">
              <a:rPr lang="ru-RU" smtClean="0"/>
              <a:pPr/>
              <a:t>18</a:t>
            </a:fld>
            <a:endParaRPr lang="ru-RU"/>
          </a:p>
        </p:txBody>
      </p:sp>
    </p:spTree>
    <p:extLst>
      <p:ext uri="{BB962C8B-B14F-4D97-AF65-F5344CB8AC3E}">
        <p14:creationId xmlns:p14="http://schemas.microsoft.com/office/powerpoint/2010/main" val="1648614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0A432EE3-1C73-4C3C-868A-954EDE5E798F}" type="datetimeFigureOut">
              <a:rPr lang="ru-RU" smtClean="0"/>
              <a:pPr/>
              <a:t>11.12.2023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92FD4A9-98AE-40BC-AC26-4B1124D583DE}"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A432EE3-1C73-4C3C-868A-954EDE5E798F}" type="datetimeFigureOut">
              <a:rPr lang="ru-RU" smtClean="0"/>
              <a:pPr/>
              <a:t>11.12.2023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92FD4A9-98AE-40BC-AC26-4B1124D583DE}"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A432EE3-1C73-4C3C-868A-954EDE5E798F}" type="datetimeFigureOut">
              <a:rPr lang="ru-RU" smtClean="0"/>
              <a:pPr/>
              <a:t>11.12.2023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92FD4A9-98AE-40BC-AC26-4B1124D583DE}"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A432EE3-1C73-4C3C-868A-954EDE5E798F}" type="datetimeFigureOut">
              <a:rPr lang="ru-RU" smtClean="0"/>
              <a:pPr/>
              <a:t>11.12.2023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92FD4A9-98AE-40BC-AC26-4B1124D583DE}"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0A432EE3-1C73-4C3C-868A-954EDE5E798F}" type="datetimeFigureOut">
              <a:rPr lang="ru-RU" smtClean="0"/>
              <a:pPr/>
              <a:t>11.12.2023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92FD4A9-98AE-40BC-AC26-4B1124D583DE}"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0A432EE3-1C73-4C3C-868A-954EDE5E798F}" type="datetimeFigureOut">
              <a:rPr lang="ru-RU" smtClean="0"/>
              <a:pPr/>
              <a:t>11.12.2023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92FD4A9-98AE-40BC-AC26-4B1124D583DE}"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0A432EE3-1C73-4C3C-868A-954EDE5E798F}" type="datetimeFigureOut">
              <a:rPr lang="ru-RU" smtClean="0"/>
              <a:pPr/>
              <a:t>11.12.2023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92FD4A9-98AE-40BC-AC26-4B1124D583DE}"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0A432EE3-1C73-4C3C-868A-954EDE5E798F}" type="datetimeFigureOut">
              <a:rPr lang="ru-RU" smtClean="0"/>
              <a:pPr/>
              <a:t>11.12.2023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92FD4A9-98AE-40BC-AC26-4B1124D583DE}"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A432EE3-1C73-4C3C-868A-954EDE5E798F}" type="datetimeFigureOut">
              <a:rPr lang="ru-RU" smtClean="0"/>
              <a:pPr/>
              <a:t>11.12.2023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92FD4A9-98AE-40BC-AC26-4B1124D583DE}"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0A432EE3-1C73-4C3C-868A-954EDE5E798F}" type="datetimeFigureOut">
              <a:rPr lang="ru-RU" smtClean="0"/>
              <a:pPr/>
              <a:t>11.12.2023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92FD4A9-98AE-40BC-AC26-4B1124D583DE}"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0A432EE3-1C73-4C3C-868A-954EDE5E798F}" type="datetimeFigureOut">
              <a:rPr lang="ru-RU" smtClean="0"/>
              <a:pPr/>
              <a:t>11.12.2023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92FD4A9-98AE-40BC-AC26-4B1124D583DE}"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432EE3-1C73-4C3C-868A-954EDE5E798F}" type="datetimeFigureOut">
              <a:rPr lang="ru-RU" smtClean="0"/>
              <a:pPr/>
              <a:t>11.12.2023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2FD4A9-98AE-40BC-AC26-4B1124D583DE}"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6.jpeg"/><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16.jpeg"/><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sp>
        <p:nvSpPr>
          <p:cNvPr id="1026" name="AutoShape 2" descr="https://top-fon.com/uploads/posts/2023-01/1674957820_top-fon-com-p-fon-dlya-prezentatsii-krasivii-v-pastelnik-141.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028" name="Picture 4" descr="https://catherineasquithgallery.com/uploads/posts/2021-02/1613375017_4-p-fon-v-bezhevikh-tonakh-dlya-instagram-5.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
        <p:nvSpPr>
          <p:cNvPr id="6" name="TextBox 5"/>
          <p:cNvSpPr txBox="1"/>
          <p:nvPr/>
        </p:nvSpPr>
        <p:spPr>
          <a:xfrm>
            <a:off x="827584" y="2420888"/>
            <a:ext cx="7776864" cy="1569660"/>
          </a:xfrm>
          <a:prstGeom prst="rect">
            <a:avLst/>
          </a:prstGeom>
          <a:noFill/>
        </p:spPr>
        <p:txBody>
          <a:bodyPr wrap="square" rtlCol="0">
            <a:spAutoFit/>
          </a:bodyPr>
          <a:lstStyle/>
          <a:p>
            <a:pPr algn="ctr"/>
            <a:r>
              <a:rPr lang="ru-RU" sz="3200" b="1" dirty="0">
                <a:latin typeface="Times New Roman" pitchFamily="18" charset="0"/>
                <a:cs typeface="Times New Roman" pitchFamily="18" charset="0"/>
              </a:rPr>
              <a:t>Театрализованная деятельность </a:t>
            </a:r>
          </a:p>
          <a:p>
            <a:pPr algn="ctr"/>
            <a:r>
              <a:rPr lang="ru-RU" sz="3200" b="1" dirty="0">
                <a:latin typeface="Times New Roman" pitchFamily="18" charset="0"/>
                <a:cs typeface="Times New Roman" pitchFamily="18" charset="0"/>
              </a:rPr>
              <a:t>как средство развития связной речи дошкольников </a:t>
            </a:r>
          </a:p>
        </p:txBody>
      </p:sp>
      <p:sp>
        <p:nvSpPr>
          <p:cNvPr id="7" name="TextBox 6"/>
          <p:cNvSpPr txBox="1"/>
          <p:nvPr/>
        </p:nvSpPr>
        <p:spPr>
          <a:xfrm>
            <a:off x="3635896" y="4869160"/>
            <a:ext cx="5184576" cy="954107"/>
          </a:xfrm>
          <a:prstGeom prst="rect">
            <a:avLst/>
          </a:prstGeom>
          <a:noFill/>
        </p:spPr>
        <p:txBody>
          <a:bodyPr wrap="square" rtlCol="0">
            <a:spAutoFit/>
          </a:bodyPr>
          <a:lstStyle/>
          <a:p>
            <a:pPr algn="r"/>
            <a:r>
              <a:rPr lang="ru-RU" sz="2800" dirty="0">
                <a:latin typeface="Times New Roman" pitchFamily="18" charset="0"/>
                <a:cs typeface="Times New Roman" pitchFamily="18" charset="0"/>
              </a:rPr>
              <a:t> Мамонтова Оксана Викторовна</a:t>
            </a:r>
          </a:p>
          <a:p>
            <a:pPr algn="r"/>
            <a:r>
              <a:rPr lang="ru-RU" sz="2800" dirty="0">
                <a:latin typeface="Times New Roman" pitchFamily="18" charset="0"/>
                <a:cs typeface="Times New Roman" pitchFamily="18" charset="0"/>
              </a:rPr>
              <a:t>воспитатель</a:t>
            </a:r>
          </a:p>
        </p:txBody>
      </p:sp>
      <p:sp>
        <p:nvSpPr>
          <p:cNvPr id="9" name="TextBox 8"/>
          <p:cNvSpPr txBox="1"/>
          <p:nvPr/>
        </p:nvSpPr>
        <p:spPr>
          <a:xfrm>
            <a:off x="3491880" y="5949280"/>
            <a:ext cx="3024336" cy="523220"/>
          </a:xfrm>
          <a:prstGeom prst="rect">
            <a:avLst/>
          </a:prstGeom>
          <a:noFill/>
        </p:spPr>
        <p:txBody>
          <a:bodyPr wrap="square" rtlCol="0">
            <a:spAutoFit/>
          </a:bodyPr>
          <a:lstStyle/>
          <a:p>
            <a:r>
              <a:rPr lang="ru-RU" sz="2800" dirty="0">
                <a:latin typeface="Times New Roman" pitchFamily="18" charset="0"/>
                <a:cs typeface="Times New Roman" pitchFamily="18" charset="0"/>
              </a:rPr>
              <a:t>Тюмень, 2023</a:t>
            </a:r>
          </a:p>
        </p:txBody>
      </p:sp>
      <p:sp>
        <p:nvSpPr>
          <p:cNvPr id="10" name="TextBox 9"/>
          <p:cNvSpPr txBox="1"/>
          <p:nvPr/>
        </p:nvSpPr>
        <p:spPr>
          <a:xfrm>
            <a:off x="755576" y="836712"/>
            <a:ext cx="7848872" cy="984885"/>
          </a:xfrm>
          <a:prstGeom prst="rect">
            <a:avLst/>
          </a:prstGeom>
          <a:noFill/>
        </p:spPr>
        <p:txBody>
          <a:bodyPr wrap="square" rtlCol="0">
            <a:spAutoFit/>
          </a:bodyPr>
          <a:lstStyle/>
          <a:p>
            <a:pPr lvl="0" algn="ctr" fontAlgn="base">
              <a:spcBef>
                <a:spcPct val="0"/>
              </a:spcBef>
              <a:spcAft>
                <a:spcPct val="0"/>
              </a:spcAft>
            </a:pPr>
            <a:r>
              <a:rPr kumimoji="0" lang="ru-RU" sz="20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Муниципальное автономное дошкольное образовательное</a:t>
            </a:r>
            <a:endParaRPr kumimoji="0" lang="ru-RU" sz="2000" b="0" i="0" u="none" strike="noStrike" cap="none" normalizeH="0" baseline="0" dirty="0">
              <a:ln>
                <a:noFill/>
              </a:ln>
              <a:solidFill>
                <a:schemeClr val="tx1"/>
              </a:solidFill>
              <a:effectLst/>
              <a:latin typeface="Times New Roman" pitchFamily="18" charset="0"/>
              <a:cs typeface="Times New Roman" pitchFamily="18" charset="0"/>
            </a:endParaRPr>
          </a:p>
          <a:p>
            <a:pPr lvl="0" algn="ctr" eaLnBrk="0" fontAlgn="base" hangingPunct="0">
              <a:spcBef>
                <a:spcPct val="0"/>
              </a:spcBef>
              <a:spcAft>
                <a:spcPct val="0"/>
              </a:spcAft>
            </a:pPr>
            <a:r>
              <a:rPr kumimoji="0" lang="ru-RU" sz="20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учреждение детский сад № </a:t>
            </a:r>
            <a:r>
              <a:rPr kumimoji="0" lang="ru-RU" sz="20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151 города </a:t>
            </a:r>
            <a:r>
              <a:rPr kumimoji="0" lang="ru-RU" sz="20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Тюмени</a:t>
            </a:r>
            <a:r>
              <a:rPr kumimoji="0" lang="ru-RU" sz="2000" b="0" i="0" u="none" strike="noStrike" cap="none" normalizeH="0" baseline="0" dirty="0">
                <a:ln>
                  <a:noFill/>
                </a:ln>
                <a:solidFill>
                  <a:schemeClr val="tx1"/>
                </a:solidFill>
                <a:effectLst/>
                <a:latin typeface="Times New Roman" pitchFamily="18" charset="0"/>
                <a:cs typeface="Times New Roman" pitchFamily="18" charset="0"/>
              </a:rPr>
              <a:t> </a:t>
            </a:r>
          </a:p>
          <a:p>
            <a:pPr lvl="0" algn="ctr" eaLnBrk="0" fontAlgn="base" hangingPunct="0">
              <a:spcBef>
                <a:spcPct val="0"/>
              </a:spcBef>
              <a:spcAft>
                <a:spcPct val="0"/>
              </a:spcAft>
            </a:pP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4" descr="https://catherineasquithgallery.com/uploads/posts/2021-02/1613375017_4-p-fon-v-bezhevikh-tonakh-dlya-instagram-5.jpg"/>
          <p:cNvPicPr>
            <a:picLocks noChangeAspect="1" noChangeArrowheads="1"/>
          </p:cNvPicPr>
          <p:nvPr/>
        </p:nvPicPr>
        <p:blipFill>
          <a:blip r:embed="rId2" cstate="print"/>
          <a:srcRect/>
          <a:stretch>
            <a:fillRect/>
          </a:stretch>
        </p:blipFill>
        <p:spPr bwMode="auto">
          <a:xfrm>
            <a:off x="0" y="-27384"/>
            <a:ext cx="9144000" cy="6858001"/>
          </a:xfrm>
          <a:prstGeom prst="rect">
            <a:avLst/>
          </a:prstGeom>
          <a:noFill/>
        </p:spPr>
      </p:pic>
      <p:sp>
        <p:nvSpPr>
          <p:cNvPr id="5" name="TextBox 4"/>
          <p:cNvSpPr txBox="1"/>
          <p:nvPr/>
        </p:nvSpPr>
        <p:spPr>
          <a:xfrm>
            <a:off x="395536" y="260648"/>
            <a:ext cx="8496944" cy="4893647"/>
          </a:xfrm>
          <a:prstGeom prst="rect">
            <a:avLst/>
          </a:prstGeom>
          <a:noFill/>
        </p:spPr>
        <p:txBody>
          <a:bodyPr wrap="square" rtlCol="0">
            <a:spAutoFit/>
          </a:bodyPr>
          <a:lstStyle/>
          <a:p>
            <a:r>
              <a:rPr lang="ru-RU" sz="2400" dirty="0">
                <a:latin typeface="Times New Roman" pitchFamily="18" charset="0"/>
                <a:cs typeface="Times New Roman" pitchFamily="18" charset="0"/>
              </a:rPr>
              <a:t>В сфере </a:t>
            </a:r>
            <a:r>
              <a:rPr lang="ru-RU" sz="2400" b="1" dirty="0">
                <a:latin typeface="Times New Roman" pitchFamily="18" charset="0"/>
                <a:cs typeface="Times New Roman" pitchFamily="18" charset="0"/>
              </a:rPr>
              <a:t>художественно - эстетического развития</a:t>
            </a:r>
            <a:r>
              <a:rPr lang="ru-RU" sz="2400" dirty="0">
                <a:latin typeface="Times New Roman" pitchFamily="18" charset="0"/>
                <a:cs typeface="Times New Roman" pitchFamily="18" charset="0"/>
              </a:rPr>
              <a:t> :</a:t>
            </a:r>
          </a:p>
          <a:p>
            <a:r>
              <a:rPr lang="ru-RU" sz="2400" dirty="0">
                <a:latin typeface="Times New Roman" pitchFamily="18" charset="0"/>
                <a:cs typeface="Times New Roman" pitchFamily="18" charset="0"/>
              </a:rPr>
              <a:t>- приобщение к высокохудожественной литературе;</a:t>
            </a:r>
          </a:p>
          <a:p>
            <a:r>
              <a:rPr lang="ru-RU" sz="2400" dirty="0">
                <a:latin typeface="Times New Roman" pitchFamily="18" charset="0"/>
                <a:cs typeface="Times New Roman" pitchFamily="18" charset="0"/>
              </a:rPr>
              <a:t>-приобщение к совместной </a:t>
            </a:r>
            <a:r>
              <a:rPr lang="ru-RU" sz="2400" dirty="0" err="1">
                <a:latin typeface="Times New Roman" pitchFamily="18" charset="0"/>
                <a:cs typeface="Times New Roman" pitchFamily="18" charset="0"/>
              </a:rPr>
              <a:t>дизайн-деятельности</a:t>
            </a:r>
            <a:r>
              <a:rPr lang="ru-RU" sz="2400" dirty="0">
                <a:latin typeface="Times New Roman" pitchFamily="18" charset="0"/>
                <a:cs typeface="Times New Roman" pitchFamily="18" charset="0"/>
              </a:rPr>
              <a:t> по моделированию элементов костюма, декораций, атрибутов;</a:t>
            </a:r>
          </a:p>
          <a:p>
            <a:r>
              <a:rPr lang="ru-RU" sz="2400" dirty="0">
                <a:latin typeface="Times New Roman" pitchFamily="18" charset="0"/>
                <a:cs typeface="Times New Roman" pitchFamily="18" charset="0"/>
              </a:rPr>
              <a:t>-создание выразительного художественного образа;</a:t>
            </a:r>
          </a:p>
          <a:p>
            <a:r>
              <a:rPr lang="ru-RU" sz="2400" dirty="0">
                <a:latin typeface="Times New Roman" pitchFamily="18" charset="0"/>
                <a:cs typeface="Times New Roman" pitchFamily="18" charset="0"/>
              </a:rPr>
              <a:t>-развитие пространственного воображения как основы проектного мышления, творческого замысла, прогнозирование результата;</a:t>
            </a:r>
          </a:p>
          <a:p>
            <a:r>
              <a:rPr lang="ru-RU" sz="2400" dirty="0">
                <a:latin typeface="Times New Roman" pitchFamily="18" charset="0"/>
                <a:cs typeface="Times New Roman" pitchFamily="18" charset="0"/>
              </a:rPr>
              <a:t>-организация коллективной работы при создании многофигурных сюжетных композиций;</a:t>
            </a:r>
          </a:p>
          <a:p>
            <a:r>
              <a:rPr lang="ru-RU" sz="2400" dirty="0">
                <a:latin typeface="Times New Roman" pitchFamily="18" charset="0"/>
                <a:cs typeface="Times New Roman" pitchFamily="18" charset="0"/>
              </a:rPr>
              <a:t>-обучение самостоятельному нахождению приемов изображения, материалов.</a:t>
            </a:r>
          </a:p>
          <a:p>
            <a:endParaRPr lang="ru-RU" sz="2400" dirty="0"/>
          </a:p>
        </p:txBody>
      </p:sp>
      <p:pic>
        <p:nvPicPr>
          <p:cNvPr id="6" name="Рисунок 5"/>
          <p:cNvPicPr/>
          <p:nvPr/>
        </p:nvPicPr>
        <p:blipFill>
          <a:blip r:embed="rId3" cstate="print">
            <a:extLst>
              <a:ext uri="{28A0092B-C50C-407E-A947-70E740481C1C}">
                <a14:useLocalDpi xmlns:a14="http://schemas.microsoft.com/office/drawing/2010/main" val="0"/>
              </a:ext>
            </a:extLst>
          </a:blip>
          <a:srcRect t="53555"/>
          <a:stretch>
            <a:fillRect/>
          </a:stretch>
        </p:blipFill>
        <p:spPr bwMode="auto">
          <a:xfrm>
            <a:off x="4572000" y="4437112"/>
            <a:ext cx="4071739" cy="223224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4" descr="https://catherineasquithgallery.com/uploads/posts/2021-02/1613375017_4-p-fon-v-bezhevikh-tonakh-dlya-instagram-5.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
        <p:nvSpPr>
          <p:cNvPr id="7" name="TextBox 6"/>
          <p:cNvSpPr txBox="1"/>
          <p:nvPr/>
        </p:nvSpPr>
        <p:spPr>
          <a:xfrm>
            <a:off x="251520" y="188641"/>
            <a:ext cx="8640960" cy="7817525"/>
          </a:xfrm>
          <a:prstGeom prst="rect">
            <a:avLst/>
          </a:prstGeom>
          <a:noFill/>
        </p:spPr>
        <p:txBody>
          <a:bodyPr wrap="square" rtlCol="0">
            <a:spAutoFit/>
          </a:bodyPr>
          <a:lstStyle/>
          <a:p>
            <a:r>
              <a:rPr lang="ru-RU" sz="2400" dirty="0">
                <a:latin typeface="Times New Roman" pitchFamily="18" charset="0"/>
                <a:cs typeface="Times New Roman" pitchFamily="18" charset="0"/>
              </a:rPr>
              <a:t>Подготовка к театрализованной деятельности детей в группе проходит в несколько этапов:</a:t>
            </a:r>
          </a:p>
          <a:p>
            <a:r>
              <a:rPr lang="ru-RU" sz="2400" dirty="0">
                <a:latin typeface="Times New Roman" pitchFamily="18" charset="0"/>
                <a:cs typeface="Times New Roman" pitchFamily="18" charset="0"/>
              </a:rPr>
              <a:t>Подготовительный этап </a:t>
            </a:r>
            <a:r>
              <a:rPr lang="ru-RU" sz="2000" dirty="0">
                <a:latin typeface="Times New Roman" pitchFamily="18" charset="0"/>
                <a:cs typeface="Times New Roman" pitchFamily="18" charset="0"/>
              </a:rPr>
              <a:t>(сентябрь) Просмотр спектакля в детском саду «Первое сентября»;  беседа Кто работает в театре. «</a:t>
            </a:r>
            <a:r>
              <a:rPr lang="ru-RU" sz="2000" dirty="0" err="1">
                <a:latin typeface="Times New Roman" pitchFamily="18" charset="0"/>
                <a:cs typeface="Times New Roman" pitchFamily="18" charset="0"/>
              </a:rPr>
              <a:t>Закулисье</a:t>
            </a:r>
            <a:r>
              <a:rPr lang="ru-RU" sz="2000" dirty="0">
                <a:latin typeface="Times New Roman" pitchFamily="18" charset="0"/>
                <a:cs typeface="Times New Roman" pitchFamily="18" charset="0"/>
              </a:rPr>
              <a:t>»; Как вести себя в театре. Сюжетно-ролевая игра «Театр»; Выездное мероприятие в Тюменский  кукольный театр, просмотр театральной постановки «Айболит»; </a:t>
            </a:r>
          </a:p>
          <a:p>
            <a:r>
              <a:rPr lang="ru-RU" sz="2400" dirty="0">
                <a:latin typeface="Times New Roman" pitchFamily="18" charset="0"/>
                <a:cs typeface="Times New Roman" pitchFamily="18" charset="0"/>
              </a:rPr>
              <a:t>Основной этап </a:t>
            </a:r>
            <a:r>
              <a:rPr lang="ru-RU" sz="2000" dirty="0">
                <a:latin typeface="Times New Roman" pitchFamily="18" charset="0"/>
                <a:cs typeface="Times New Roman" pitchFamily="18" charset="0"/>
              </a:rPr>
              <a:t>(октябрь, ноябрь, декабрь. январь, февраль, март) Знакомство с </a:t>
            </a:r>
            <a:r>
              <a:rPr lang="ru-RU" sz="2000" dirty="0" err="1">
                <a:latin typeface="Times New Roman" pitchFamily="18" charset="0"/>
                <a:cs typeface="Times New Roman" pitchFamily="18" charset="0"/>
              </a:rPr>
              <a:t>варежковым</a:t>
            </a:r>
            <a:r>
              <a:rPr lang="ru-RU" sz="2000" dirty="0">
                <a:latin typeface="Times New Roman" pitchFamily="18" charset="0"/>
                <a:cs typeface="Times New Roman" pitchFamily="18" charset="0"/>
              </a:rPr>
              <a:t> театром; Знакомство с  пальчиковым театром; Знакомство с плоскостным театром; Знакомство с конусным настольным театром; Знакомство с теневым театром; Знакомство с куклами</a:t>
            </a:r>
          </a:p>
          <a:p>
            <a:r>
              <a:rPr lang="ru-RU" sz="2000" dirty="0" err="1">
                <a:latin typeface="Times New Roman" pitchFamily="18" charset="0"/>
                <a:cs typeface="Times New Roman" pitchFamily="18" charset="0"/>
              </a:rPr>
              <a:t>би-ба-бо</a:t>
            </a:r>
            <a:r>
              <a:rPr lang="ru-RU" sz="2000" dirty="0">
                <a:latin typeface="Times New Roman" pitchFamily="18" charset="0"/>
                <a:cs typeface="Times New Roman" pitchFamily="18" charset="0"/>
              </a:rPr>
              <a:t>; Знакомство с куклами- </a:t>
            </a:r>
            <a:r>
              <a:rPr lang="ru-RU" sz="2000" dirty="0" err="1">
                <a:latin typeface="Times New Roman" pitchFamily="18" charset="0"/>
                <a:cs typeface="Times New Roman" pitchFamily="18" charset="0"/>
              </a:rPr>
              <a:t>говорунчиками</a:t>
            </a:r>
            <a:r>
              <a:rPr lang="ru-RU" sz="2000" dirty="0">
                <a:latin typeface="Times New Roman" pitchFamily="18" charset="0"/>
                <a:cs typeface="Times New Roman" pitchFamily="18" charset="0"/>
              </a:rPr>
              <a:t>; Знакомство со </a:t>
            </a:r>
            <a:r>
              <a:rPr lang="ru-RU" sz="2000" dirty="0" err="1">
                <a:latin typeface="Times New Roman" pitchFamily="18" charset="0"/>
                <a:cs typeface="Times New Roman" pitchFamily="18" charset="0"/>
              </a:rPr>
              <a:t>штоковым</a:t>
            </a:r>
            <a:r>
              <a:rPr lang="ru-RU" sz="2000" dirty="0">
                <a:latin typeface="Times New Roman" pitchFamily="18" charset="0"/>
                <a:cs typeface="Times New Roman" pitchFamily="18" charset="0"/>
              </a:rPr>
              <a:t> театром; Знакомство с театром из деревянных фигурок, резиновых игрушек (персонажи из мультфильмов). Магнитный театр; Театр кукол-оригами; Знакомство с театром масок; Демонстрация театра на фланели; Инсценировка шуток-малюток; </a:t>
            </a:r>
          </a:p>
          <a:p>
            <a:r>
              <a:rPr lang="ru-RU" sz="2400" dirty="0">
                <a:latin typeface="Times New Roman" pitchFamily="18" charset="0"/>
                <a:cs typeface="Times New Roman" pitchFamily="18" charset="0"/>
              </a:rPr>
              <a:t>Заключительный этап</a:t>
            </a:r>
            <a:r>
              <a:rPr lang="ru-RU" sz="2000" dirty="0">
                <a:latin typeface="Times New Roman" pitchFamily="18" charset="0"/>
                <a:cs typeface="Times New Roman" pitchFamily="18" charset="0"/>
              </a:rPr>
              <a:t> (апрель, май) Подготовка к инсценировке сказки «Муха Цокотуха»; Театрализованное представление «Муха Цокотуха»</a:t>
            </a:r>
          </a:p>
          <a:p>
            <a:endParaRPr lang="ru-RU" sz="2000" dirty="0"/>
          </a:p>
          <a:p>
            <a:endParaRPr lang="ru-RU" sz="2000" dirty="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a:p>
            <a:endParaRPr lang="ru-RU" sz="2400" dirty="0">
              <a:latin typeface="Times New Roman" pitchFamily="18" charset="0"/>
              <a:cs typeface="Times New Roman" pitchFamily="18" charset="0"/>
            </a:endParaRPr>
          </a:p>
          <a:p>
            <a:endParaRPr lang="ru-RU" dirty="0"/>
          </a:p>
        </p:txBody>
      </p:sp>
      <p:pic>
        <p:nvPicPr>
          <p:cNvPr id="9" name="Рисунок 8" descr="https://cdn.culture.ru/images/961e5721-bd53-5f91-9a07-10b9060e8d4c"/>
          <p:cNvPicPr/>
          <p:nvPr/>
        </p:nvPicPr>
        <p:blipFill>
          <a:blip r:embed="rId3" cstate="print"/>
          <a:srcRect/>
          <a:stretch>
            <a:fillRect/>
          </a:stretch>
        </p:blipFill>
        <p:spPr bwMode="auto">
          <a:xfrm>
            <a:off x="7236296" y="5805264"/>
            <a:ext cx="1619672" cy="864096"/>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4" descr="https://catherineasquithgallery.com/uploads/posts/2021-02/1613375017_4-p-fon-v-bezhevikh-tonakh-dlya-instagram-5.jpg"/>
          <p:cNvPicPr>
            <a:picLocks noChangeAspect="1" noChangeArrowheads="1"/>
          </p:cNvPicPr>
          <p:nvPr/>
        </p:nvPicPr>
        <p:blipFill>
          <a:blip r:embed="rId3" cstate="print"/>
          <a:srcRect/>
          <a:stretch>
            <a:fillRect/>
          </a:stretch>
        </p:blipFill>
        <p:spPr bwMode="auto">
          <a:xfrm>
            <a:off x="0" y="-1"/>
            <a:ext cx="9144000" cy="6858001"/>
          </a:xfrm>
          <a:prstGeom prst="rect">
            <a:avLst/>
          </a:prstGeom>
          <a:noFill/>
        </p:spPr>
      </p:pic>
      <p:pic>
        <p:nvPicPr>
          <p:cNvPr id="5" name="Рисунок 4"/>
          <p:cNvPicPr/>
          <p:nvPr/>
        </p:nvPicPr>
        <p:blipFill>
          <a:blip r:embed="rId4" cstate="print">
            <a:extLst>
              <a:ext uri="{28A0092B-C50C-407E-A947-70E740481C1C}">
                <a14:useLocalDpi xmlns:a14="http://schemas.microsoft.com/office/drawing/2010/main" val="0"/>
              </a:ext>
            </a:extLst>
          </a:blip>
          <a:srcRect b="49651"/>
          <a:stretch>
            <a:fillRect/>
          </a:stretch>
        </p:blipFill>
        <p:spPr bwMode="auto">
          <a:xfrm>
            <a:off x="251520" y="260648"/>
            <a:ext cx="4824536" cy="2808312"/>
          </a:xfrm>
          <a:prstGeom prst="rect">
            <a:avLst/>
          </a:prstGeom>
          <a:noFill/>
          <a:ln>
            <a:noFill/>
          </a:ln>
        </p:spPr>
      </p:pic>
      <p:pic>
        <p:nvPicPr>
          <p:cNvPr id="6" name="Рисунок 5"/>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32040" y="404664"/>
            <a:ext cx="3923928" cy="3744416"/>
          </a:xfrm>
          <a:prstGeom prst="rect">
            <a:avLst/>
          </a:prstGeom>
          <a:noFill/>
          <a:ln>
            <a:noFill/>
          </a:ln>
        </p:spPr>
      </p:pic>
      <p:pic>
        <p:nvPicPr>
          <p:cNvPr id="7" name="Рисунок 6"/>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3568" y="3212976"/>
            <a:ext cx="3482975" cy="3320647"/>
          </a:xfrm>
          <a:prstGeom prst="rect">
            <a:avLst/>
          </a:prstGeom>
          <a:noFill/>
          <a:ln>
            <a:noFill/>
          </a:ln>
        </p:spPr>
      </p:pic>
      <p:pic>
        <p:nvPicPr>
          <p:cNvPr id="8" name="Рисунок 7" descr="https://cdn.culture.ru/images/961e5721-bd53-5f91-9a07-10b9060e8d4c"/>
          <p:cNvPicPr/>
          <p:nvPr/>
        </p:nvPicPr>
        <p:blipFill>
          <a:blip r:embed="rId7" cstate="print"/>
          <a:srcRect/>
          <a:stretch>
            <a:fillRect/>
          </a:stretch>
        </p:blipFill>
        <p:spPr bwMode="auto">
          <a:xfrm>
            <a:off x="5868144" y="4769768"/>
            <a:ext cx="3275856" cy="2088232"/>
          </a:xfrm>
          <a:prstGeom prst="rect">
            <a:avLst/>
          </a:prstGeom>
          <a:noFill/>
          <a:ln w="9525">
            <a:noFill/>
            <a:miter lim="800000"/>
            <a:headEnd/>
            <a:tailEnd/>
          </a:ln>
        </p:spPr>
      </p:pic>
      <p:sp>
        <p:nvSpPr>
          <p:cNvPr id="9" name="TextBox 8"/>
          <p:cNvSpPr txBox="1"/>
          <p:nvPr/>
        </p:nvSpPr>
        <p:spPr>
          <a:xfrm>
            <a:off x="395536" y="6093296"/>
            <a:ext cx="3024336" cy="1200329"/>
          </a:xfrm>
          <a:prstGeom prst="rect">
            <a:avLst/>
          </a:prstGeom>
          <a:noFill/>
        </p:spPr>
        <p:txBody>
          <a:bodyPr wrap="square" rtlCol="0">
            <a:spAutoFit/>
          </a:bodyPr>
          <a:lstStyle/>
          <a:p>
            <a:endParaRPr lang="ru-RU" sz="2400" dirty="0">
              <a:latin typeface="Times New Roman" pitchFamily="18" charset="0"/>
              <a:cs typeface="Times New Roman" pitchFamily="18" charset="0"/>
            </a:endParaRPr>
          </a:p>
          <a:p>
            <a:r>
              <a:rPr lang="ru-RU" sz="2400" dirty="0">
                <a:latin typeface="Times New Roman" pitchFamily="18" charset="0"/>
                <a:cs typeface="Times New Roman" pitchFamily="18" charset="0"/>
              </a:rPr>
              <a:t>     Театр из конусов</a:t>
            </a:r>
          </a:p>
          <a:p>
            <a:endParaRPr lang="ru-RU" sz="2400" dirty="0">
              <a:latin typeface="Times New Roman" pitchFamily="18" charset="0"/>
              <a:cs typeface="Times New Roman" pitchFamily="18" charset="0"/>
            </a:endParaRPr>
          </a:p>
        </p:txBody>
      </p:sp>
      <p:sp>
        <p:nvSpPr>
          <p:cNvPr id="23555" name="Rectangle 3"/>
          <p:cNvSpPr>
            <a:spLocks noChangeArrowheads="1"/>
          </p:cNvSpPr>
          <p:nvPr/>
        </p:nvSpPr>
        <p:spPr bwMode="auto">
          <a:xfrm>
            <a:off x="5724128" y="-4095653"/>
            <a:ext cx="2736304" cy="86485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a:ln>
                <a:noFill/>
              </a:ln>
              <a:solidFill>
                <a:srgbClr val="000000"/>
              </a:solidFill>
              <a:effectLst/>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lang="ru-RU" sz="1400" dirty="0">
              <a:solidFill>
                <a:srgbClr val="000000"/>
              </a:solidFill>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a:ln>
                <a:noFill/>
              </a:ln>
              <a:solidFill>
                <a:srgbClr val="000000"/>
              </a:solidFill>
              <a:effectLst/>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lang="ru-RU" sz="1400" dirty="0">
              <a:solidFill>
                <a:srgbClr val="000000"/>
              </a:solidFill>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a:ln>
                <a:noFill/>
              </a:ln>
              <a:solidFill>
                <a:srgbClr val="000000"/>
              </a:solidFill>
              <a:effectLst/>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lang="ru-RU" sz="1400" dirty="0">
              <a:solidFill>
                <a:srgbClr val="000000"/>
              </a:solidFill>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a:ln>
                <a:noFill/>
              </a:ln>
              <a:solidFill>
                <a:srgbClr val="000000"/>
              </a:solidFill>
              <a:effectLst/>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lang="ru-RU" sz="1400" dirty="0">
              <a:solidFill>
                <a:srgbClr val="000000"/>
              </a:solidFill>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a:ln>
                <a:noFill/>
              </a:ln>
              <a:solidFill>
                <a:srgbClr val="000000"/>
              </a:solidFill>
              <a:effectLst/>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lang="ru-RU" sz="1400" dirty="0">
              <a:solidFill>
                <a:srgbClr val="000000"/>
              </a:solidFill>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a:ln>
                <a:noFill/>
              </a:ln>
              <a:solidFill>
                <a:srgbClr val="000000"/>
              </a:solidFill>
              <a:effectLst/>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lang="ru-RU" sz="1400" dirty="0">
              <a:solidFill>
                <a:srgbClr val="000000"/>
              </a:solidFill>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a:ln>
                <a:noFill/>
              </a:ln>
              <a:solidFill>
                <a:srgbClr val="000000"/>
              </a:solidFill>
              <a:effectLst/>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lang="ru-RU" sz="1400" dirty="0">
              <a:solidFill>
                <a:srgbClr val="000000"/>
              </a:solidFill>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a:ln>
                <a:noFill/>
              </a:ln>
              <a:solidFill>
                <a:srgbClr val="000000"/>
              </a:solidFill>
              <a:effectLst/>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lang="ru-RU" sz="1400" dirty="0">
              <a:solidFill>
                <a:srgbClr val="000000"/>
              </a:solidFill>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a:ln>
                <a:noFill/>
              </a:ln>
              <a:solidFill>
                <a:srgbClr val="000000"/>
              </a:solidFill>
              <a:effectLst/>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lang="ru-RU" sz="1400" dirty="0">
              <a:solidFill>
                <a:srgbClr val="000000"/>
              </a:solidFill>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a:ln>
                <a:noFill/>
              </a:ln>
              <a:solidFill>
                <a:srgbClr val="000000"/>
              </a:solidFill>
              <a:effectLst/>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lang="ru-RU" sz="1400" dirty="0">
              <a:solidFill>
                <a:srgbClr val="000000"/>
              </a:solidFill>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a:ln>
                <a:noFill/>
              </a:ln>
              <a:solidFill>
                <a:srgbClr val="000000"/>
              </a:solidFill>
              <a:effectLst/>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lang="ru-RU" sz="1400" dirty="0">
              <a:solidFill>
                <a:srgbClr val="000000"/>
              </a:solidFill>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a:ln>
                <a:noFill/>
              </a:ln>
              <a:solidFill>
                <a:srgbClr val="000000"/>
              </a:solidFill>
              <a:effectLst/>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lang="ru-RU" sz="1400" dirty="0">
              <a:solidFill>
                <a:srgbClr val="000000"/>
              </a:solidFill>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a:ln>
                <a:noFill/>
              </a:ln>
              <a:solidFill>
                <a:srgbClr val="000000"/>
              </a:solidFill>
              <a:effectLst/>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lang="ru-RU" sz="1400" dirty="0">
              <a:solidFill>
                <a:srgbClr val="000000"/>
              </a:solidFill>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a:ln>
                <a:noFill/>
              </a:ln>
              <a:solidFill>
                <a:srgbClr val="000000"/>
              </a:solidFill>
              <a:effectLst/>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lang="ru-RU" sz="1400" dirty="0">
              <a:solidFill>
                <a:srgbClr val="000000"/>
              </a:solidFill>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a:ln>
                <a:noFill/>
              </a:ln>
              <a:solidFill>
                <a:srgbClr val="000000"/>
              </a:solidFill>
              <a:effectLst/>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lang="ru-RU" sz="1400" dirty="0">
              <a:solidFill>
                <a:srgbClr val="000000"/>
              </a:solidFill>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a:ln>
                <a:noFill/>
              </a:ln>
              <a:solidFill>
                <a:srgbClr val="000000"/>
              </a:solidFill>
              <a:effectLst/>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lang="ru-RU" sz="1400" dirty="0">
              <a:solidFill>
                <a:srgbClr val="000000"/>
              </a:solidFill>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a:ln>
                <a:noFill/>
              </a:ln>
              <a:solidFill>
                <a:srgbClr val="000000"/>
              </a:solidFill>
              <a:effectLst/>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lang="ru-RU" sz="1400" dirty="0">
              <a:solidFill>
                <a:srgbClr val="000000"/>
              </a:solidFill>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a:ln>
                <a:noFill/>
              </a:ln>
              <a:solidFill>
                <a:srgbClr val="000000"/>
              </a:solidFill>
              <a:effectLst/>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lang="ru-RU" sz="1400" dirty="0">
              <a:solidFill>
                <a:srgbClr val="000000"/>
              </a:solidFill>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a:ln>
                <a:noFill/>
              </a:ln>
              <a:solidFill>
                <a:srgbClr val="000000"/>
              </a:solidFill>
              <a:effectLst/>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lang="ru-RU" sz="1400" dirty="0">
              <a:solidFill>
                <a:srgbClr val="000000"/>
              </a:solidFill>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err="1">
                <a:ln>
                  <a:noFill/>
                </a:ln>
                <a:solidFill>
                  <a:srgbClr val="000000"/>
                </a:solidFill>
                <a:effectLst/>
                <a:latin typeface="Times New Roman" pitchFamily="18" charset="0"/>
                <a:ea typeface="Calibri" pitchFamily="34" charset="0"/>
                <a:cs typeface="Times New Roman" pitchFamily="18" charset="0"/>
              </a:rPr>
              <a:t>Штоковый</a:t>
            </a:r>
            <a:r>
              <a:rPr kumimoji="0" lang="ru-RU" sz="2400" b="0" i="0" u="none" strike="noStrike" cap="none" normalizeH="0" baseline="0" dirty="0">
                <a:ln>
                  <a:noFill/>
                </a:ln>
                <a:solidFill>
                  <a:srgbClr val="000000"/>
                </a:solidFill>
                <a:effectLst/>
                <a:latin typeface="Times New Roman" pitchFamily="18" charset="0"/>
                <a:ea typeface="Calibri" pitchFamily="34" charset="0"/>
                <a:cs typeface="Times New Roman" pitchFamily="18" charset="0"/>
              </a:rPr>
              <a:t>  театр</a:t>
            </a:r>
            <a:endParaRPr kumimoji="0" lang="ru-RU" sz="24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4" descr="https://catherineasquithgallery.com/uploads/posts/2021-02/1613375017_4-p-fon-v-bezhevikh-tonakh-dlya-instagram-5.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pic>
        <p:nvPicPr>
          <p:cNvPr id="5" name="Рисунок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476672"/>
            <a:ext cx="2952328" cy="3384376"/>
          </a:xfrm>
          <a:prstGeom prst="rect">
            <a:avLst/>
          </a:prstGeom>
          <a:noFill/>
          <a:ln>
            <a:noFill/>
          </a:ln>
        </p:spPr>
      </p:pic>
      <p:sp>
        <p:nvSpPr>
          <p:cNvPr id="6" name="TextBox 5"/>
          <p:cNvSpPr txBox="1"/>
          <p:nvPr/>
        </p:nvSpPr>
        <p:spPr>
          <a:xfrm>
            <a:off x="611560" y="0"/>
            <a:ext cx="2088232" cy="738664"/>
          </a:xfrm>
          <a:prstGeom prst="rect">
            <a:avLst/>
          </a:prstGeom>
          <a:noFill/>
        </p:spPr>
        <p:txBody>
          <a:bodyPr wrap="square" rtlCol="0">
            <a:spAutoFit/>
          </a:bodyPr>
          <a:lstStyle/>
          <a:p>
            <a:r>
              <a:rPr lang="ru-RU" sz="2400" dirty="0">
                <a:latin typeface="Times New Roman" pitchFamily="18" charset="0"/>
                <a:cs typeface="Times New Roman" pitchFamily="18" charset="0"/>
              </a:rPr>
              <a:t>Театр Бибабо</a:t>
            </a:r>
          </a:p>
          <a:p>
            <a:endParaRPr lang="ru-RU" dirty="0"/>
          </a:p>
        </p:txBody>
      </p:sp>
      <p:pic>
        <p:nvPicPr>
          <p:cNvPr id="7" name="Рисунок 6"/>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47864" y="548680"/>
            <a:ext cx="2664296" cy="3168352"/>
          </a:xfrm>
          <a:prstGeom prst="rect">
            <a:avLst/>
          </a:prstGeom>
          <a:noFill/>
        </p:spPr>
      </p:pic>
      <p:sp>
        <p:nvSpPr>
          <p:cNvPr id="8" name="TextBox 7"/>
          <p:cNvSpPr txBox="1"/>
          <p:nvPr/>
        </p:nvSpPr>
        <p:spPr>
          <a:xfrm>
            <a:off x="3347864" y="0"/>
            <a:ext cx="3887825" cy="738664"/>
          </a:xfrm>
          <a:prstGeom prst="rect">
            <a:avLst/>
          </a:prstGeom>
          <a:noFill/>
        </p:spPr>
        <p:txBody>
          <a:bodyPr wrap="square" rtlCol="0">
            <a:spAutoFit/>
          </a:bodyPr>
          <a:lstStyle/>
          <a:p>
            <a:r>
              <a:rPr lang="ru-RU" sz="2400" dirty="0">
                <a:latin typeface="Times New Roman" pitchFamily="18" charset="0"/>
                <a:cs typeface="Times New Roman" pitchFamily="18" charset="0"/>
              </a:rPr>
              <a:t>Магнитный театр </a:t>
            </a:r>
          </a:p>
          <a:p>
            <a:endParaRPr lang="ru-RU" dirty="0"/>
          </a:p>
        </p:txBody>
      </p:sp>
      <p:pic>
        <p:nvPicPr>
          <p:cNvPr id="9" name="Рисунок 8"/>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4077072"/>
            <a:ext cx="3240360" cy="2348880"/>
          </a:xfrm>
          <a:prstGeom prst="rect">
            <a:avLst/>
          </a:prstGeom>
          <a:noFill/>
        </p:spPr>
      </p:pic>
      <p:sp>
        <p:nvSpPr>
          <p:cNvPr id="10" name="TextBox 9"/>
          <p:cNvSpPr txBox="1"/>
          <p:nvPr/>
        </p:nvSpPr>
        <p:spPr>
          <a:xfrm>
            <a:off x="467544" y="6381328"/>
            <a:ext cx="7560840" cy="738664"/>
          </a:xfrm>
          <a:prstGeom prst="rect">
            <a:avLst/>
          </a:prstGeom>
          <a:noFill/>
        </p:spPr>
        <p:txBody>
          <a:bodyPr wrap="square" rtlCol="0">
            <a:spAutoFit/>
          </a:bodyPr>
          <a:lstStyle/>
          <a:p>
            <a:r>
              <a:rPr lang="ru-RU" sz="2400" dirty="0">
                <a:latin typeface="Times New Roman" pitchFamily="18" charset="0"/>
                <a:cs typeface="Times New Roman" pitchFamily="18" charset="0"/>
              </a:rPr>
              <a:t>Настольный театр</a:t>
            </a:r>
          </a:p>
          <a:p>
            <a:endParaRPr lang="ru-RU" dirty="0"/>
          </a:p>
        </p:txBody>
      </p:sp>
      <p:pic>
        <p:nvPicPr>
          <p:cNvPr id="11" name="Рисунок 10"/>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72200" y="548680"/>
            <a:ext cx="2448272" cy="3312368"/>
          </a:xfrm>
          <a:prstGeom prst="rect">
            <a:avLst/>
          </a:prstGeom>
          <a:noFill/>
        </p:spPr>
      </p:pic>
      <p:sp>
        <p:nvSpPr>
          <p:cNvPr id="12" name="TextBox 11"/>
          <p:cNvSpPr txBox="1"/>
          <p:nvPr/>
        </p:nvSpPr>
        <p:spPr>
          <a:xfrm>
            <a:off x="6444208" y="0"/>
            <a:ext cx="2232248" cy="738664"/>
          </a:xfrm>
          <a:prstGeom prst="rect">
            <a:avLst/>
          </a:prstGeom>
          <a:noFill/>
        </p:spPr>
        <p:txBody>
          <a:bodyPr wrap="square" rtlCol="0">
            <a:spAutoFit/>
          </a:bodyPr>
          <a:lstStyle/>
          <a:p>
            <a:r>
              <a:rPr lang="ru-RU" sz="2400" dirty="0">
                <a:latin typeface="Times New Roman" pitchFamily="18" charset="0"/>
                <a:cs typeface="Times New Roman" pitchFamily="18" charset="0"/>
              </a:rPr>
              <a:t>Театр масок</a:t>
            </a:r>
          </a:p>
          <a:p>
            <a:endParaRPr lang="ru-RU" dirty="0"/>
          </a:p>
        </p:txBody>
      </p:sp>
      <p:pic>
        <p:nvPicPr>
          <p:cNvPr id="13" name="Рисунок 12"/>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139952" y="4005064"/>
            <a:ext cx="2736304" cy="2507158"/>
          </a:xfrm>
          <a:prstGeom prst="rect">
            <a:avLst/>
          </a:prstGeom>
          <a:noFill/>
          <a:ln>
            <a:noFill/>
          </a:ln>
        </p:spPr>
      </p:pic>
      <p:sp>
        <p:nvSpPr>
          <p:cNvPr id="14" name="TextBox 13"/>
          <p:cNvSpPr txBox="1"/>
          <p:nvPr/>
        </p:nvSpPr>
        <p:spPr>
          <a:xfrm>
            <a:off x="7020273" y="4581128"/>
            <a:ext cx="1800199" cy="1107996"/>
          </a:xfrm>
          <a:prstGeom prst="rect">
            <a:avLst/>
          </a:prstGeom>
          <a:noFill/>
        </p:spPr>
        <p:txBody>
          <a:bodyPr wrap="square" rtlCol="0">
            <a:spAutoFit/>
          </a:bodyPr>
          <a:lstStyle/>
          <a:p>
            <a:pPr algn="ctr"/>
            <a:r>
              <a:rPr lang="ru-RU" sz="2400" dirty="0">
                <a:latin typeface="Times New Roman" pitchFamily="18" charset="0"/>
                <a:cs typeface="Times New Roman" pitchFamily="18" charset="0"/>
              </a:rPr>
              <a:t>Театральная</a:t>
            </a:r>
          </a:p>
          <a:p>
            <a:pPr algn="ctr"/>
            <a:r>
              <a:rPr lang="ru-RU" sz="2400" dirty="0">
                <a:latin typeface="Times New Roman" pitchFamily="18" charset="0"/>
                <a:cs typeface="Times New Roman" pitchFamily="18" charset="0"/>
              </a:rPr>
              <a:t> игра </a:t>
            </a:r>
          </a:p>
          <a:p>
            <a:endParaRPr lang="ru-RU" dirty="0"/>
          </a:p>
        </p:txBody>
      </p:sp>
      <p:pic>
        <p:nvPicPr>
          <p:cNvPr id="15" name="Рисунок 14" descr="https://cdn.culture.ru/images/961e5721-bd53-5f91-9a07-10b9060e8d4c"/>
          <p:cNvPicPr/>
          <p:nvPr/>
        </p:nvPicPr>
        <p:blipFill>
          <a:blip r:embed="rId8" cstate="print"/>
          <a:srcRect/>
          <a:stretch>
            <a:fillRect/>
          </a:stretch>
        </p:blipFill>
        <p:spPr bwMode="auto">
          <a:xfrm>
            <a:off x="7236296" y="5966520"/>
            <a:ext cx="1907704" cy="89148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4" descr="https://catherineasquithgallery.com/uploads/posts/2021-02/1613375017_4-p-fon-v-bezhevikh-tonakh-dlya-instagram-5.jpg"/>
          <p:cNvPicPr>
            <a:picLocks noChangeAspect="1" noChangeArrowheads="1"/>
          </p:cNvPicPr>
          <p:nvPr/>
        </p:nvPicPr>
        <p:blipFill>
          <a:blip r:embed="rId2" cstate="print"/>
          <a:srcRect/>
          <a:stretch>
            <a:fillRect/>
          </a:stretch>
        </p:blipFill>
        <p:spPr bwMode="auto">
          <a:xfrm>
            <a:off x="0" y="-116633"/>
            <a:ext cx="9144000" cy="6858001"/>
          </a:xfrm>
          <a:prstGeom prst="rect">
            <a:avLst/>
          </a:prstGeom>
          <a:noFill/>
        </p:spPr>
      </p:pic>
      <p:pic>
        <p:nvPicPr>
          <p:cNvPr id="5" name="Рисунок 4"/>
          <p:cNvPicPr/>
          <p:nvPr/>
        </p:nvPicPr>
        <p:blipFill>
          <a:blip r:embed="rId3" cstate="print">
            <a:extLst>
              <a:ext uri="{28A0092B-C50C-407E-A947-70E740481C1C}">
                <a14:useLocalDpi xmlns:a14="http://schemas.microsoft.com/office/drawing/2010/main" val="0"/>
              </a:ext>
            </a:extLst>
          </a:blip>
          <a:srcRect b="50416"/>
          <a:stretch>
            <a:fillRect/>
          </a:stretch>
        </p:blipFill>
        <p:spPr bwMode="auto">
          <a:xfrm>
            <a:off x="323528" y="836712"/>
            <a:ext cx="3571875" cy="1771035"/>
          </a:xfrm>
          <a:prstGeom prst="rect">
            <a:avLst/>
          </a:prstGeom>
          <a:noFill/>
          <a:ln>
            <a:noFill/>
          </a:ln>
        </p:spPr>
      </p:pic>
      <p:sp>
        <p:nvSpPr>
          <p:cNvPr id="21505" name="Rectangle 1"/>
          <p:cNvSpPr>
            <a:spLocks noChangeArrowheads="1"/>
          </p:cNvSpPr>
          <p:nvPr/>
        </p:nvSpPr>
        <p:spPr bwMode="auto">
          <a:xfrm>
            <a:off x="395536" y="-92891"/>
            <a:ext cx="36004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Инсценировка</a:t>
            </a:r>
            <a:endParaRPr kumimoji="0" lang="ru-RU" sz="240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Шуток-малюток</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400" i="0" u="none" strike="noStrike" cap="none" normalizeH="0" baseline="0" dirty="0">
              <a:ln>
                <a:noFill/>
              </a:ln>
              <a:solidFill>
                <a:schemeClr val="tx1"/>
              </a:solidFill>
              <a:effectLst/>
              <a:latin typeface="Times New Roman" pitchFamily="18" charset="0"/>
              <a:cs typeface="Times New Roman" pitchFamily="18" charset="0"/>
            </a:endParaRPr>
          </a:p>
        </p:txBody>
      </p:sp>
      <p:pic>
        <p:nvPicPr>
          <p:cNvPr id="8" name="Рисунок 7"/>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60032" y="1052736"/>
            <a:ext cx="3384376" cy="3312368"/>
          </a:xfrm>
          <a:prstGeom prst="rect">
            <a:avLst/>
          </a:prstGeom>
          <a:noFill/>
          <a:ln>
            <a:noFill/>
          </a:ln>
        </p:spPr>
      </p:pic>
      <p:sp>
        <p:nvSpPr>
          <p:cNvPr id="21507" name="Rectangle 3"/>
          <p:cNvSpPr>
            <a:spLocks noChangeArrowheads="1"/>
          </p:cNvSpPr>
          <p:nvPr/>
        </p:nvSpPr>
        <p:spPr bwMode="auto">
          <a:xfrm>
            <a:off x="4932040" y="-30437"/>
            <a:ext cx="4752528" cy="11079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Инсценировка сказки </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t>
            </a:r>
            <a:r>
              <a:rPr kumimoji="0" lang="ru-RU" sz="24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Заюшкина</a:t>
            </a:r>
            <a:r>
              <a:rPr kumimoji="0" lang="ru-RU" sz="2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избушка»</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pic>
        <p:nvPicPr>
          <p:cNvPr id="12" name="Рисунок 1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1560" y="3573016"/>
            <a:ext cx="3816424" cy="2664296"/>
          </a:xfrm>
          <a:prstGeom prst="rect">
            <a:avLst/>
          </a:prstGeom>
          <a:noFill/>
          <a:ln>
            <a:noFill/>
          </a:ln>
        </p:spPr>
      </p:pic>
      <p:sp>
        <p:nvSpPr>
          <p:cNvPr id="13" name="TextBox 12"/>
          <p:cNvSpPr txBox="1"/>
          <p:nvPr/>
        </p:nvSpPr>
        <p:spPr>
          <a:xfrm>
            <a:off x="1043608" y="3068960"/>
            <a:ext cx="3169650" cy="461665"/>
          </a:xfrm>
          <a:prstGeom prst="rect">
            <a:avLst/>
          </a:prstGeom>
          <a:noFill/>
        </p:spPr>
        <p:txBody>
          <a:bodyPr wrap="square" rtlCol="0">
            <a:spAutoFit/>
          </a:bodyPr>
          <a:lstStyle/>
          <a:p>
            <a:r>
              <a:rPr lang="ru-RU" sz="2400" dirty="0">
                <a:latin typeface="Times New Roman" pitchFamily="18" charset="0"/>
                <a:cs typeface="Times New Roman" pitchFamily="18" charset="0"/>
              </a:rPr>
              <a:t>Викторина по сказкам </a:t>
            </a:r>
          </a:p>
        </p:txBody>
      </p:sp>
      <p:pic>
        <p:nvPicPr>
          <p:cNvPr id="14" name="Рисунок 13" descr="https://cdn.culture.ru/images/961e5721-bd53-5f91-9a07-10b9060e8d4c"/>
          <p:cNvPicPr/>
          <p:nvPr/>
        </p:nvPicPr>
        <p:blipFill>
          <a:blip r:embed="rId6" cstate="print"/>
          <a:srcRect/>
          <a:stretch>
            <a:fillRect/>
          </a:stretch>
        </p:blipFill>
        <p:spPr bwMode="auto">
          <a:xfrm>
            <a:off x="6516216" y="4941168"/>
            <a:ext cx="2339752" cy="1700808"/>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4" descr="https://catherineasquithgallery.com/uploads/posts/2021-02/1613375017_4-p-fon-v-bezhevikh-tonakh-dlya-instagram-5.jpg"/>
          <p:cNvPicPr>
            <a:picLocks noChangeAspect="1" noChangeArrowheads="1"/>
          </p:cNvPicPr>
          <p:nvPr/>
        </p:nvPicPr>
        <p:blipFill>
          <a:blip r:embed="rId3" cstate="print"/>
          <a:srcRect/>
          <a:stretch>
            <a:fillRect/>
          </a:stretch>
        </p:blipFill>
        <p:spPr bwMode="auto">
          <a:xfrm>
            <a:off x="0" y="-1"/>
            <a:ext cx="9144000" cy="6858001"/>
          </a:xfrm>
          <a:prstGeom prst="rect">
            <a:avLst/>
          </a:prstGeom>
          <a:noFill/>
        </p:spPr>
      </p:pic>
      <p:sp>
        <p:nvSpPr>
          <p:cNvPr id="14" name="Табличка 13"/>
          <p:cNvSpPr/>
          <p:nvPr/>
        </p:nvSpPr>
        <p:spPr>
          <a:xfrm>
            <a:off x="251520" y="188640"/>
            <a:ext cx="3168352" cy="1872208"/>
          </a:xfrm>
          <a:prstGeom prst="plaqu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solidFill>
                  <a:schemeClr val="tx1"/>
                </a:solidFill>
                <a:latin typeface="Times New Roman" pitchFamily="18" charset="0"/>
                <a:cs typeface="Times New Roman" pitchFamily="18" charset="0"/>
              </a:rPr>
              <a:t>Формы совместной деятельности </a:t>
            </a:r>
          </a:p>
          <a:p>
            <a:pPr algn="ctr"/>
            <a:r>
              <a:rPr lang="ru-RU" sz="2400" b="1" dirty="0">
                <a:solidFill>
                  <a:schemeClr val="tx1"/>
                </a:solidFill>
                <a:latin typeface="Times New Roman" pitchFamily="18" charset="0"/>
                <a:cs typeface="Times New Roman" pitchFamily="18" charset="0"/>
              </a:rPr>
              <a:t>с родителями</a:t>
            </a:r>
          </a:p>
        </p:txBody>
      </p:sp>
      <p:sp>
        <p:nvSpPr>
          <p:cNvPr id="15" name="Табличка 14"/>
          <p:cNvSpPr/>
          <p:nvPr/>
        </p:nvSpPr>
        <p:spPr>
          <a:xfrm>
            <a:off x="683568" y="2276872"/>
            <a:ext cx="2232248" cy="1152128"/>
          </a:xfrm>
          <a:prstGeom prst="plaqu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latin typeface="Times New Roman" pitchFamily="18" charset="0"/>
                <a:cs typeface="Times New Roman" pitchFamily="18" charset="0"/>
              </a:rPr>
              <a:t>Индивидуальные консультации</a:t>
            </a:r>
          </a:p>
        </p:txBody>
      </p:sp>
      <p:sp>
        <p:nvSpPr>
          <p:cNvPr id="16" name="Табличка 15"/>
          <p:cNvSpPr/>
          <p:nvPr/>
        </p:nvSpPr>
        <p:spPr>
          <a:xfrm>
            <a:off x="3851920" y="332656"/>
            <a:ext cx="2088232" cy="1296144"/>
          </a:xfrm>
          <a:prstGeom prst="plaqu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latin typeface="Times New Roman" pitchFamily="18" charset="0"/>
                <a:cs typeface="Times New Roman" pitchFamily="18" charset="0"/>
              </a:rPr>
              <a:t>Стендовая информация</a:t>
            </a:r>
          </a:p>
        </p:txBody>
      </p:sp>
      <p:sp>
        <p:nvSpPr>
          <p:cNvPr id="17" name="Табличка 16"/>
          <p:cNvSpPr/>
          <p:nvPr/>
        </p:nvSpPr>
        <p:spPr>
          <a:xfrm>
            <a:off x="5004048" y="3861048"/>
            <a:ext cx="3816424" cy="2088232"/>
          </a:xfrm>
          <a:prstGeom prst="plaqu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latin typeface="Times New Roman" pitchFamily="18" charset="0"/>
                <a:cs typeface="Times New Roman" pitchFamily="18" charset="0"/>
              </a:rPr>
              <a:t>Совместная театральная деятельность  родителей и детей</a:t>
            </a:r>
          </a:p>
        </p:txBody>
      </p:sp>
      <p:sp>
        <p:nvSpPr>
          <p:cNvPr id="18" name="Табличка 17"/>
          <p:cNvSpPr/>
          <p:nvPr/>
        </p:nvSpPr>
        <p:spPr>
          <a:xfrm>
            <a:off x="3779912" y="1988840"/>
            <a:ext cx="2232248" cy="1368152"/>
          </a:xfrm>
          <a:prstGeom prst="plaqu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latin typeface="Times New Roman" pitchFamily="18" charset="0"/>
                <a:cs typeface="Times New Roman" pitchFamily="18" charset="0"/>
              </a:rPr>
              <a:t>Группа в «</a:t>
            </a:r>
            <a:r>
              <a:rPr lang="ru-RU" dirty="0" err="1">
                <a:solidFill>
                  <a:schemeClr val="tx1"/>
                </a:solidFill>
                <a:latin typeface="Times New Roman" pitchFamily="18" charset="0"/>
                <a:cs typeface="Times New Roman" pitchFamily="18" charset="0"/>
              </a:rPr>
              <a:t>вайбере</a:t>
            </a:r>
            <a:r>
              <a:rPr lang="ru-RU" dirty="0">
                <a:solidFill>
                  <a:schemeClr val="tx1"/>
                </a:solidFill>
                <a:latin typeface="Times New Roman" pitchFamily="18" charset="0"/>
                <a:cs typeface="Times New Roman" pitchFamily="18" charset="0"/>
              </a:rPr>
              <a:t>, в контакте»</a:t>
            </a:r>
          </a:p>
          <a:p>
            <a:pPr algn="ctr"/>
            <a:r>
              <a:rPr lang="ru-RU" dirty="0">
                <a:solidFill>
                  <a:schemeClr val="tx1"/>
                </a:solidFill>
                <a:latin typeface="Times New Roman" pitchFamily="18" charset="0"/>
                <a:cs typeface="Times New Roman" pitchFamily="18" charset="0"/>
              </a:rPr>
              <a:t>(созданная педагогом) </a:t>
            </a:r>
          </a:p>
        </p:txBody>
      </p:sp>
      <p:sp>
        <p:nvSpPr>
          <p:cNvPr id="19" name="Табличка 18"/>
          <p:cNvSpPr/>
          <p:nvPr/>
        </p:nvSpPr>
        <p:spPr>
          <a:xfrm>
            <a:off x="6372200" y="332656"/>
            <a:ext cx="2016224" cy="1152128"/>
          </a:xfrm>
          <a:prstGeom prst="plaqu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latin typeface="Times New Roman" pitchFamily="18" charset="0"/>
                <a:cs typeface="Times New Roman" pitchFamily="18" charset="0"/>
              </a:rPr>
              <a:t>Родительское собрание</a:t>
            </a:r>
          </a:p>
        </p:txBody>
      </p:sp>
      <p:sp>
        <p:nvSpPr>
          <p:cNvPr id="20" name="Табличка 19"/>
          <p:cNvSpPr/>
          <p:nvPr/>
        </p:nvSpPr>
        <p:spPr>
          <a:xfrm>
            <a:off x="6300192" y="2060848"/>
            <a:ext cx="2160240" cy="1152128"/>
          </a:xfrm>
          <a:prstGeom prst="plaqu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latin typeface="Times New Roman" pitchFamily="18" charset="0"/>
                <a:cs typeface="Times New Roman" pitchFamily="18" charset="0"/>
              </a:rPr>
              <a:t>Раздаточная информация</a:t>
            </a:r>
          </a:p>
          <a:p>
            <a:pPr algn="ctr"/>
            <a:r>
              <a:rPr lang="ru-RU" dirty="0">
                <a:solidFill>
                  <a:schemeClr val="tx1"/>
                </a:solidFill>
                <a:latin typeface="Times New Roman" pitchFamily="18" charset="0"/>
                <a:cs typeface="Times New Roman" pitchFamily="18" charset="0"/>
              </a:rPr>
              <a:t>(брошюра, памятки) </a:t>
            </a:r>
          </a:p>
        </p:txBody>
      </p:sp>
      <p:pic>
        <p:nvPicPr>
          <p:cNvPr id="13" name="Рисунок 12"/>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5536" y="3645024"/>
            <a:ext cx="4176464" cy="3024336"/>
          </a:xfrm>
          <a:prstGeom prst="rect">
            <a:avLst/>
          </a:prstGeom>
          <a:noFill/>
          <a:ln>
            <a:noFill/>
          </a:ln>
        </p:spPr>
      </p:pic>
      <p:cxnSp>
        <p:nvCxnSpPr>
          <p:cNvPr id="22" name="Прямая со стрелкой 21"/>
          <p:cNvCxnSpPr/>
          <p:nvPr/>
        </p:nvCxnSpPr>
        <p:spPr>
          <a:xfrm>
            <a:off x="3491880" y="980728"/>
            <a:ext cx="28803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a:off x="6012160" y="836712"/>
            <a:ext cx="21602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Прямая со стрелкой 25"/>
          <p:cNvCxnSpPr/>
          <p:nvPr/>
        </p:nvCxnSpPr>
        <p:spPr>
          <a:xfrm>
            <a:off x="3275856" y="1916832"/>
            <a:ext cx="504056" cy="21602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p:cNvCxnSpPr>
            <a:stCxn id="14" idx="2"/>
          </p:cNvCxnSpPr>
          <p:nvPr/>
        </p:nvCxnSpPr>
        <p:spPr>
          <a:xfrm>
            <a:off x="1835696" y="2060848"/>
            <a:ext cx="0" cy="14401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Прямая со стрелкой 29"/>
          <p:cNvCxnSpPr/>
          <p:nvPr/>
        </p:nvCxnSpPr>
        <p:spPr>
          <a:xfrm>
            <a:off x="3419872" y="1412776"/>
            <a:ext cx="2952328" cy="72008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Прямая со стрелкой 31"/>
          <p:cNvCxnSpPr/>
          <p:nvPr/>
        </p:nvCxnSpPr>
        <p:spPr>
          <a:xfrm>
            <a:off x="4788024" y="3429000"/>
            <a:ext cx="504056" cy="36004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4" descr="https://catherineasquithgallery.com/uploads/posts/2021-02/1613375017_4-p-fon-v-bezhevikh-tonakh-dlya-instagram-5.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
        <p:nvSpPr>
          <p:cNvPr id="5" name="Двойная волна 4"/>
          <p:cNvSpPr/>
          <p:nvPr/>
        </p:nvSpPr>
        <p:spPr>
          <a:xfrm>
            <a:off x="323528" y="332656"/>
            <a:ext cx="3672408" cy="2736304"/>
          </a:xfrm>
          <a:prstGeom prst="doubleWav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solidFill>
                  <a:schemeClr val="tx1"/>
                </a:solidFill>
                <a:latin typeface="Times New Roman" pitchFamily="18" charset="0"/>
                <a:cs typeface="Times New Roman" pitchFamily="18" charset="0"/>
              </a:rPr>
              <a:t>Формы совместной деятельности </a:t>
            </a:r>
          </a:p>
          <a:p>
            <a:pPr algn="ctr"/>
            <a:r>
              <a:rPr lang="ru-RU" sz="2400" b="1" dirty="0">
                <a:solidFill>
                  <a:schemeClr val="tx1"/>
                </a:solidFill>
                <a:latin typeface="Times New Roman" pitchFamily="18" charset="0"/>
                <a:cs typeface="Times New Roman" pitchFamily="18" charset="0"/>
              </a:rPr>
              <a:t>с педагогами</a:t>
            </a:r>
          </a:p>
        </p:txBody>
      </p:sp>
      <p:sp>
        <p:nvSpPr>
          <p:cNvPr id="6" name="Двойная волна 5"/>
          <p:cNvSpPr/>
          <p:nvPr/>
        </p:nvSpPr>
        <p:spPr>
          <a:xfrm>
            <a:off x="4860032" y="2636912"/>
            <a:ext cx="3384376" cy="1944216"/>
          </a:xfrm>
          <a:prstGeom prst="doubleWav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Двойная волна 6"/>
          <p:cNvSpPr/>
          <p:nvPr/>
        </p:nvSpPr>
        <p:spPr>
          <a:xfrm>
            <a:off x="4788024" y="4725144"/>
            <a:ext cx="3600400" cy="1944216"/>
          </a:xfrm>
          <a:prstGeom prst="doubleWav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Двойная волна 7"/>
          <p:cNvSpPr/>
          <p:nvPr/>
        </p:nvSpPr>
        <p:spPr>
          <a:xfrm>
            <a:off x="4932040" y="260648"/>
            <a:ext cx="3384376" cy="2160240"/>
          </a:xfrm>
          <a:prstGeom prst="doubleWav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026" name="Rectangle 2"/>
          <p:cNvSpPr>
            <a:spLocks noChangeArrowheads="1"/>
          </p:cNvSpPr>
          <p:nvPr/>
        </p:nvSpPr>
        <p:spPr bwMode="auto">
          <a:xfrm>
            <a:off x="5076056" y="2888040"/>
            <a:ext cx="324036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Мастер класс «Изготовление пальчикового театра»</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1027" name="Rectangle 3"/>
          <p:cNvSpPr>
            <a:spLocks noChangeArrowheads="1"/>
          </p:cNvSpPr>
          <p:nvPr/>
        </p:nvSpPr>
        <p:spPr bwMode="auto">
          <a:xfrm>
            <a:off x="4932040" y="559903"/>
            <a:ext cx="2808312"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Консультация</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«Как организовать театрализованную среду»</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13" name="TextBox 12"/>
          <p:cNvSpPr txBox="1"/>
          <p:nvPr/>
        </p:nvSpPr>
        <p:spPr>
          <a:xfrm>
            <a:off x="5220072" y="5013176"/>
            <a:ext cx="2664296" cy="1846659"/>
          </a:xfrm>
          <a:prstGeom prst="rect">
            <a:avLst/>
          </a:prstGeom>
          <a:noFill/>
        </p:spPr>
        <p:txBody>
          <a:bodyPr wrap="square" rtlCol="0">
            <a:spAutoFit/>
          </a:bodyPr>
          <a:lstStyle/>
          <a:p>
            <a:pPr algn="ctr"/>
            <a:r>
              <a:rPr lang="ru-RU" sz="2400" dirty="0">
                <a:latin typeface="Times New Roman" pitchFamily="18" charset="0"/>
                <a:cs typeface="Times New Roman" pitchFamily="18" charset="0"/>
              </a:rPr>
              <a:t>Памятка «Подготовка к театрализованной деятельности»</a:t>
            </a:r>
          </a:p>
          <a:p>
            <a:endParaRPr lang="ru-RU" dirty="0"/>
          </a:p>
        </p:txBody>
      </p:sp>
      <p:cxnSp>
        <p:nvCxnSpPr>
          <p:cNvPr id="22" name="Прямая со стрелкой 21"/>
          <p:cNvCxnSpPr/>
          <p:nvPr/>
        </p:nvCxnSpPr>
        <p:spPr>
          <a:xfrm>
            <a:off x="4139952" y="1556792"/>
            <a:ext cx="720080"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p:nvPr/>
        </p:nvCxnSpPr>
        <p:spPr>
          <a:xfrm>
            <a:off x="3995936" y="2924944"/>
            <a:ext cx="792088" cy="21602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a:off x="2339752" y="2924944"/>
            <a:ext cx="2376264" cy="208823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29" name="Рисунок 28"/>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3140968"/>
            <a:ext cx="3456384" cy="3429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4" descr="https://catherineasquithgallery.com/uploads/posts/2021-02/1613375017_4-p-fon-v-bezhevikh-tonakh-dlya-instagram-5.jpg"/>
          <p:cNvPicPr>
            <a:picLocks noChangeAspect="1" noChangeArrowheads="1"/>
          </p:cNvPicPr>
          <p:nvPr/>
        </p:nvPicPr>
        <p:blipFill>
          <a:blip r:embed="rId3" cstate="print"/>
          <a:srcRect/>
          <a:stretch>
            <a:fillRect/>
          </a:stretch>
        </p:blipFill>
        <p:spPr bwMode="auto">
          <a:xfrm>
            <a:off x="0" y="-1"/>
            <a:ext cx="9144000" cy="6858001"/>
          </a:xfrm>
          <a:prstGeom prst="rect">
            <a:avLst/>
          </a:prstGeom>
          <a:noFill/>
        </p:spPr>
      </p:pic>
      <p:sp>
        <p:nvSpPr>
          <p:cNvPr id="6" name="TextBox 5"/>
          <p:cNvSpPr txBox="1"/>
          <p:nvPr/>
        </p:nvSpPr>
        <p:spPr>
          <a:xfrm>
            <a:off x="395536" y="404664"/>
            <a:ext cx="8064897" cy="1569660"/>
          </a:xfrm>
          <a:prstGeom prst="rect">
            <a:avLst/>
          </a:prstGeom>
          <a:noFill/>
        </p:spPr>
        <p:txBody>
          <a:bodyPr wrap="square" rtlCol="0">
            <a:spAutoFit/>
          </a:bodyPr>
          <a:lstStyle/>
          <a:p>
            <a:pPr>
              <a:buNone/>
            </a:pPr>
            <a:r>
              <a:rPr lang="ru-RU" sz="2400" dirty="0">
                <a:latin typeface="Times New Roman" pitchFamily="18" charset="0"/>
                <a:cs typeface="Times New Roman" pitchFamily="18" charset="0"/>
              </a:rPr>
              <a:t>Педагогическая диагностика проводиться с детьми с использованием метода наблюдения и включением  игр по театрализации, игровых  упражнений в образовательный процесс.</a:t>
            </a:r>
          </a:p>
        </p:txBody>
      </p:sp>
      <p:pic>
        <p:nvPicPr>
          <p:cNvPr id="7" name="Рисунок 6" descr="https://cdn.culture.ru/images/961e5721-bd53-5f91-9a07-10b9060e8d4c"/>
          <p:cNvPicPr/>
          <p:nvPr/>
        </p:nvPicPr>
        <p:blipFill>
          <a:blip r:embed="rId4" cstate="print"/>
          <a:srcRect/>
          <a:stretch>
            <a:fillRect/>
          </a:stretch>
        </p:blipFill>
        <p:spPr bwMode="auto">
          <a:xfrm>
            <a:off x="7164288" y="5373216"/>
            <a:ext cx="1800200" cy="1296144"/>
          </a:xfrm>
          <a:prstGeom prst="rect">
            <a:avLst/>
          </a:prstGeom>
          <a:noFill/>
          <a:ln w="9525">
            <a:noFill/>
            <a:miter lim="800000"/>
            <a:headEnd/>
            <a:tailEnd/>
          </a:ln>
        </p:spPr>
      </p:pic>
      <p:pic>
        <p:nvPicPr>
          <p:cNvPr id="5" name="Рисунок 4">
            <a:extLst>
              <a:ext uri="{FF2B5EF4-FFF2-40B4-BE49-F238E27FC236}">
                <a16:creationId xmlns:a16="http://schemas.microsoft.com/office/drawing/2014/main" xmlns="" id="{0A846E21-FFC8-4BC5-B8D8-D724B4C0B5E4}"/>
              </a:ext>
            </a:extLst>
          </p:cNvPr>
          <p:cNvPicPr>
            <a:picLocks noChangeAspect="1"/>
          </p:cNvPicPr>
          <p:nvPr/>
        </p:nvPicPr>
        <p:blipFill>
          <a:blip r:embed="rId5"/>
          <a:stretch>
            <a:fillRect/>
          </a:stretch>
        </p:blipFill>
        <p:spPr>
          <a:xfrm>
            <a:off x="479122" y="2104362"/>
            <a:ext cx="3902282" cy="2887689"/>
          </a:xfrm>
          <a:prstGeom prst="rect">
            <a:avLst/>
          </a:prstGeom>
        </p:spPr>
      </p:pic>
      <p:pic>
        <p:nvPicPr>
          <p:cNvPr id="8" name="Рисунок 7">
            <a:extLst>
              <a:ext uri="{FF2B5EF4-FFF2-40B4-BE49-F238E27FC236}">
                <a16:creationId xmlns:a16="http://schemas.microsoft.com/office/drawing/2014/main" xmlns="" id="{AD566CA2-41BD-4301-8843-1C589288DB1F}"/>
              </a:ext>
            </a:extLst>
          </p:cNvPr>
          <p:cNvPicPr>
            <a:picLocks noChangeAspect="1"/>
          </p:cNvPicPr>
          <p:nvPr/>
        </p:nvPicPr>
        <p:blipFill>
          <a:blip r:embed="rId6"/>
          <a:stretch>
            <a:fillRect/>
          </a:stretch>
        </p:blipFill>
        <p:spPr>
          <a:xfrm>
            <a:off x="4762597" y="2089323"/>
            <a:ext cx="3893610" cy="2887689"/>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4" descr="https://catherineasquithgallery.com/uploads/posts/2021-02/1613375017_4-p-fon-v-bezhevikh-tonakh-dlya-instagram-5.jpg"/>
          <p:cNvPicPr>
            <a:picLocks noChangeAspect="1" noChangeArrowheads="1"/>
          </p:cNvPicPr>
          <p:nvPr/>
        </p:nvPicPr>
        <p:blipFill>
          <a:blip r:embed="rId3" cstate="print"/>
          <a:srcRect/>
          <a:stretch>
            <a:fillRect/>
          </a:stretch>
        </p:blipFill>
        <p:spPr bwMode="auto">
          <a:xfrm>
            <a:off x="0" y="-1"/>
            <a:ext cx="9144000" cy="6858001"/>
          </a:xfrm>
          <a:prstGeom prst="rect">
            <a:avLst/>
          </a:prstGeom>
          <a:noFill/>
        </p:spPr>
      </p:pic>
      <p:sp>
        <p:nvSpPr>
          <p:cNvPr id="7" name="TextBox 6"/>
          <p:cNvSpPr txBox="1"/>
          <p:nvPr/>
        </p:nvSpPr>
        <p:spPr>
          <a:xfrm>
            <a:off x="251520" y="332656"/>
            <a:ext cx="8640960" cy="4524315"/>
          </a:xfrm>
          <a:prstGeom prst="rect">
            <a:avLst/>
          </a:prstGeom>
          <a:noFill/>
        </p:spPr>
        <p:txBody>
          <a:bodyPr wrap="square" rtlCol="0">
            <a:spAutoFit/>
          </a:bodyPr>
          <a:lstStyle/>
          <a:p>
            <a:r>
              <a:rPr lang="ru-RU" sz="2400" b="1" dirty="0">
                <a:latin typeface="Times New Roman" pitchFamily="18" charset="0"/>
                <a:cs typeface="Times New Roman" pitchFamily="18" charset="0"/>
              </a:rPr>
              <a:t>Заключение</a:t>
            </a:r>
          </a:p>
          <a:p>
            <a:r>
              <a:rPr lang="ru-RU" sz="2400" dirty="0">
                <a:latin typeface="Times New Roman" pitchFamily="18" charset="0"/>
                <a:cs typeface="Times New Roman" pitchFamily="18" charset="0"/>
              </a:rPr>
              <a:t>   Несомненно, что развитие речи детей любого возраста одна из приоритетных задач в обучении и воспитании. Речь ребенка развивается  постоянно  в быту, на занятиях, в игре, в общении со сверстниками и взрослыми и сопровождает его в любой деятельности. Но как сделать так, чтобы обучение проходило легко и свободно, без строгих правил и навязчивости? Эти вопросы поможет решить использование в педагогическом процессе театрализованных игр. Они пользуются у детей неизменной любовью. Дошкольники с удовольствием включаются в игру, воплощают образы, превращаются в артистов. Игра – дело серьезное, но и веселое, тоже</a:t>
            </a:r>
          </a:p>
        </p:txBody>
      </p:sp>
      <p:pic>
        <p:nvPicPr>
          <p:cNvPr id="6" name="Рисунок 5" descr="https://cdn.culture.ru/images/961e5721-bd53-5f91-9a07-10b9060e8d4c"/>
          <p:cNvPicPr/>
          <p:nvPr/>
        </p:nvPicPr>
        <p:blipFill>
          <a:blip r:embed="rId4" cstate="print"/>
          <a:srcRect/>
          <a:stretch>
            <a:fillRect/>
          </a:stretch>
        </p:blipFill>
        <p:spPr bwMode="auto">
          <a:xfrm>
            <a:off x="6516216" y="4941168"/>
            <a:ext cx="2339752" cy="1700808"/>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4" descr="https://catherineasquithgallery.com/uploads/posts/2021-02/1613375017_4-p-fon-v-bezhevikh-tonakh-dlya-instagram-5.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
        <p:nvSpPr>
          <p:cNvPr id="5" name="TextBox 4"/>
          <p:cNvSpPr txBox="1"/>
          <p:nvPr/>
        </p:nvSpPr>
        <p:spPr>
          <a:xfrm>
            <a:off x="323528" y="548680"/>
            <a:ext cx="8208912" cy="3785652"/>
          </a:xfrm>
          <a:prstGeom prst="rect">
            <a:avLst/>
          </a:prstGeom>
          <a:noFill/>
        </p:spPr>
        <p:txBody>
          <a:bodyPr wrap="square" rtlCol="0">
            <a:spAutoFit/>
          </a:bodyPr>
          <a:lstStyle/>
          <a:p>
            <a:r>
              <a:rPr lang="ru-RU" sz="2400" b="1" dirty="0">
                <a:latin typeface="Times New Roman" pitchFamily="18" charset="0"/>
                <a:cs typeface="Times New Roman" pitchFamily="18" charset="0"/>
              </a:rPr>
              <a:t>Перспективу</a:t>
            </a:r>
            <a:r>
              <a:rPr lang="ru-RU" sz="2400" dirty="0">
                <a:latin typeface="Times New Roman" pitchFamily="18" charset="0"/>
                <a:cs typeface="Times New Roman" pitchFamily="18" charset="0"/>
              </a:rPr>
              <a:t> я вижу в продолжении дальнейшей работы по данной теме; изучении, обобщении и применении на практике новых методик, ознакомлении с опытом работы других педагогов – практиков. Продолжать работу с детьми, ставить новые спектакли, включать детей в исследовательскую деятельность в ходе их подготовки. Осуществлять выход детей со спектаклями в другие детские сады.</a:t>
            </a:r>
          </a:p>
          <a:p>
            <a:endParaRPr lang="ru-RU" sz="2400" dirty="0">
              <a:latin typeface="Times New Roman" pitchFamily="18" charset="0"/>
              <a:cs typeface="Times New Roman" pitchFamily="18" charset="0"/>
            </a:endParaRPr>
          </a:p>
          <a:p>
            <a:endParaRPr lang="ru-RU" sz="2400" dirty="0">
              <a:latin typeface="Times New Roman" pitchFamily="18" charset="0"/>
              <a:cs typeface="Times New Roman" pitchFamily="18" charset="0"/>
            </a:endParaRPr>
          </a:p>
        </p:txBody>
      </p:sp>
      <p:pic>
        <p:nvPicPr>
          <p:cNvPr id="7" name="Рисунок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95736" y="3212976"/>
            <a:ext cx="4824536" cy="3168352"/>
          </a:xfrm>
          <a:prstGeom prst="rect">
            <a:avLst/>
          </a:prstGeom>
          <a:noFill/>
          <a:ln>
            <a:noFill/>
          </a:ln>
        </p:spPr>
      </p:pic>
      <p:sp>
        <p:nvSpPr>
          <p:cNvPr id="8" name="TextBox 7"/>
          <p:cNvSpPr txBox="1"/>
          <p:nvPr/>
        </p:nvSpPr>
        <p:spPr>
          <a:xfrm>
            <a:off x="755576" y="4869160"/>
            <a:ext cx="7704856" cy="2031325"/>
          </a:xfrm>
          <a:prstGeom prst="rect">
            <a:avLst/>
          </a:prstGeom>
          <a:noFill/>
        </p:spPr>
        <p:txBody>
          <a:bodyPr wrap="square" rtlCol="0">
            <a:spAutoFit/>
          </a:bodyPr>
          <a:lstStyle/>
          <a:p>
            <a:endParaRPr lang="ru-RU" dirty="0"/>
          </a:p>
          <a:p>
            <a:endParaRPr lang="ru-RU" b="1" dirty="0"/>
          </a:p>
          <a:p>
            <a:endParaRPr lang="ru-RU" b="1" dirty="0"/>
          </a:p>
          <a:p>
            <a:endParaRPr lang="ru-RU" b="1" dirty="0"/>
          </a:p>
          <a:p>
            <a:endParaRPr lang="ru-RU" b="1" dirty="0"/>
          </a:p>
          <a:p>
            <a:r>
              <a:rPr lang="ru-RU" b="1" dirty="0"/>
              <a:t>                      </a:t>
            </a:r>
            <a:r>
              <a:rPr lang="ru-RU" b="1" dirty="0">
                <a:latin typeface="Times New Roman" pitchFamily="18" charset="0"/>
                <a:cs typeface="Times New Roman" pitchFamily="18" charset="0"/>
              </a:rPr>
              <a:t>Театрализованное представление</a:t>
            </a:r>
            <a:r>
              <a:rPr lang="ru-RU" dirty="0">
                <a:latin typeface="Times New Roman" pitchFamily="18" charset="0"/>
                <a:cs typeface="Times New Roman" pitchFamily="18" charset="0"/>
              </a:rPr>
              <a:t> </a:t>
            </a:r>
            <a:r>
              <a:rPr lang="ru-RU" b="1" dirty="0">
                <a:latin typeface="Times New Roman" pitchFamily="18" charset="0"/>
                <a:cs typeface="Times New Roman" pitchFamily="18" charset="0"/>
              </a:rPr>
              <a:t>«Муха-цокотуха»</a:t>
            </a:r>
            <a:endParaRPr lang="ru-RU" dirty="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4" descr="https://catherineasquithgallery.com/uploads/posts/2021-02/1613375017_4-p-fon-v-bezhevikh-tonakh-dlya-instagram-5.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
        <p:nvSpPr>
          <p:cNvPr id="5" name="TextBox 4"/>
          <p:cNvSpPr txBox="1"/>
          <p:nvPr/>
        </p:nvSpPr>
        <p:spPr>
          <a:xfrm>
            <a:off x="251520" y="260648"/>
            <a:ext cx="8892480" cy="6278642"/>
          </a:xfrm>
          <a:prstGeom prst="rect">
            <a:avLst/>
          </a:prstGeom>
          <a:noFill/>
        </p:spPr>
        <p:txBody>
          <a:bodyPr wrap="square" rtlCol="0">
            <a:spAutoFit/>
          </a:bodyPr>
          <a:lstStyle/>
          <a:p>
            <a:r>
              <a:rPr lang="ru-RU" sz="2400" b="1" dirty="0">
                <a:latin typeface="Times New Roman" pitchFamily="18" charset="0"/>
                <a:cs typeface="Times New Roman" pitchFamily="18" charset="0"/>
              </a:rPr>
              <a:t>Театрализованная деятельность </a:t>
            </a:r>
            <a:r>
              <a:rPr lang="ru-RU" sz="2400" dirty="0">
                <a:latin typeface="Times New Roman" pitchFamily="18" charset="0"/>
                <a:cs typeface="Times New Roman" pitchFamily="18" charset="0"/>
              </a:rPr>
              <a:t>– это специфический вид художественно-творческой деятельности, в которой участники осваивают доступные средства сценического искусства, и, согласно выбранной роли (актера, сценариста, художника-оформителя, зрителя и т.д.), участвуют в подготовке и разыгрывании театральных представлений.</a:t>
            </a:r>
          </a:p>
          <a:p>
            <a:r>
              <a:rPr lang="ru-RU" sz="2400" b="1" dirty="0">
                <a:latin typeface="Times New Roman" pitchFamily="18" charset="0"/>
                <a:cs typeface="Times New Roman" pitchFamily="18" charset="0"/>
              </a:rPr>
              <a:t>Драматизация –</a:t>
            </a:r>
            <a:r>
              <a:rPr lang="ru-RU" sz="2400" dirty="0">
                <a:latin typeface="Times New Roman" pitchFamily="18" charset="0"/>
                <a:cs typeface="Times New Roman" pitchFamily="18" charset="0"/>
              </a:rPr>
              <a:t> это не просто пересказ сказки, в ней нет строго очерченных ролей с заранее выученным текстом.</a:t>
            </a:r>
          </a:p>
          <a:p>
            <a:r>
              <a:rPr lang="ru-RU" sz="2400" b="1" dirty="0">
                <a:latin typeface="Times New Roman" pitchFamily="18" charset="0"/>
                <a:cs typeface="Times New Roman" pitchFamily="18" charset="0"/>
              </a:rPr>
              <a:t>Монологическая речь </a:t>
            </a:r>
            <a:r>
              <a:rPr lang="ru-RU" sz="2400" dirty="0">
                <a:latin typeface="Times New Roman" pitchFamily="18" charset="0"/>
                <a:cs typeface="Times New Roman" pitchFamily="18" charset="0"/>
              </a:rPr>
              <a:t>– это развернутый вид речи, в которой говорящий имеет намерение выразить содержание и должен выбрать для этого содержания адекватную языковую форму и построить на её основе высказывание. </a:t>
            </a:r>
          </a:p>
          <a:p>
            <a:r>
              <a:rPr lang="ru-RU" sz="2400" b="1" dirty="0">
                <a:latin typeface="Times New Roman" pitchFamily="18" charset="0"/>
                <a:cs typeface="Times New Roman" pitchFamily="18" charset="0"/>
              </a:rPr>
              <a:t>Связная речь  </a:t>
            </a:r>
            <a:r>
              <a:rPr lang="ru-RU" sz="2400" dirty="0">
                <a:latin typeface="Times New Roman" pitchFamily="18" charset="0"/>
                <a:cs typeface="Times New Roman" pitchFamily="18" charset="0"/>
              </a:rPr>
              <a:t>- это смысловое развернутое высказывание, изложение определенного содержания, которое осуществляется логично, последовательно и точно, грамматически правильно и образно, обеспечивающее общение и взаимопонимание.</a:t>
            </a:r>
          </a:p>
          <a:p>
            <a:endParaRPr lang="ru-RU" dirty="0"/>
          </a:p>
        </p:txBody>
      </p:sp>
      <p:pic>
        <p:nvPicPr>
          <p:cNvPr id="6" name="Рисунок 5" descr="https://cdn.culture.ru/images/961e5721-bd53-5f91-9a07-10b9060e8d4c"/>
          <p:cNvPicPr/>
          <p:nvPr/>
        </p:nvPicPr>
        <p:blipFill>
          <a:blip r:embed="rId3" cstate="print"/>
          <a:srcRect/>
          <a:stretch>
            <a:fillRect/>
          </a:stretch>
        </p:blipFill>
        <p:spPr bwMode="auto">
          <a:xfrm>
            <a:off x="7668344" y="5993904"/>
            <a:ext cx="1259632" cy="603448"/>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4" descr="https://catherineasquithgallery.com/uploads/posts/2021-02/1613375017_4-p-fon-v-bezhevikh-tonakh-dlya-instagram-5.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
        <p:nvSpPr>
          <p:cNvPr id="5" name="TextBox 4"/>
          <p:cNvSpPr txBox="1"/>
          <p:nvPr/>
        </p:nvSpPr>
        <p:spPr>
          <a:xfrm>
            <a:off x="1907704" y="1844824"/>
            <a:ext cx="6145208" cy="1569660"/>
          </a:xfrm>
          <a:prstGeom prst="rect">
            <a:avLst/>
          </a:prstGeom>
          <a:noFill/>
        </p:spPr>
        <p:txBody>
          <a:bodyPr wrap="none" rtlCol="0">
            <a:spAutoFit/>
          </a:bodyPr>
          <a:lstStyle/>
          <a:p>
            <a:endParaRPr lang="ru-RU" sz="4800" dirty="0">
              <a:latin typeface="Times New Roman" pitchFamily="18" charset="0"/>
              <a:cs typeface="Times New Roman" pitchFamily="18" charset="0"/>
            </a:endParaRPr>
          </a:p>
          <a:p>
            <a:r>
              <a:rPr lang="ru-RU" sz="4800" dirty="0">
                <a:latin typeface="Times New Roman" pitchFamily="18" charset="0"/>
                <a:cs typeface="Times New Roman" pitchFamily="18" charset="0"/>
              </a:rPr>
              <a:t>Спасибо за внимание !</a:t>
            </a:r>
          </a:p>
        </p:txBody>
      </p:sp>
      <p:pic>
        <p:nvPicPr>
          <p:cNvPr id="7" name="Рисунок 6" descr="https://cdn.culture.ru/images/961e5721-bd53-5f91-9a07-10b9060e8d4c"/>
          <p:cNvPicPr/>
          <p:nvPr/>
        </p:nvPicPr>
        <p:blipFill>
          <a:blip r:embed="rId3" cstate="print"/>
          <a:srcRect/>
          <a:stretch>
            <a:fillRect/>
          </a:stretch>
        </p:blipFill>
        <p:spPr bwMode="auto">
          <a:xfrm>
            <a:off x="6732240" y="5157192"/>
            <a:ext cx="2195736" cy="1512168"/>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4" descr="https://catherineasquithgallery.com/uploads/posts/2021-02/1613375017_4-p-fon-v-bezhevikh-tonakh-dlya-instagram-5.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
        <p:nvSpPr>
          <p:cNvPr id="8" name="TextBox 7"/>
          <p:cNvSpPr txBox="1"/>
          <p:nvPr/>
        </p:nvSpPr>
        <p:spPr>
          <a:xfrm>
            <a:off x="323528" y="332656"/>
            <a:ext cx="8424936" cy="6278642"/>
          </a:xfrm>
          <a:prstGeom prst="rect">
            <a:avLst/>
          </a:prstGeom>
          <a:noFill/>
        </p:spPr>
        <p:txBody>
          <a:bodyPr wrap="square" rtlCol="0">
            <a:spAutoFit/>
          </a:bodyPr>
          <a:lstStyle/>
          <a:p>
            <a:r>
              <a:rPr lang="ru-RU" sz="2400" b="1" dirty="0">
                <a:latin typeface="Times New Roman" pitchFamily="18" charset="0"/>
                <a:cs typeface="Times New Roman" pitchFamily="18" charset="0"/>
              </a:rPr>
              <a:t>Актуальность </a:t>
            </a:r>
            <a:endParaRPr lang="ru-RU" sz="2400" dirty="0">
              <a:latin typeface="Times New Roman" pitchFamily="18" charset="0"/>
              <a:cs typeface="Times New Roman" pitchFamily="18" charset="0"/>
            </a:endParaRPr>
          </a:p>
          <a:p>
            <a:r>
              <a:rPr lang="ru-RU" sz="2400" dirty="0">
                <a:latin typeface="Times New Roman" pitchFamily="18" charset="0"/>
                <a:cs typeface="Times New Roman" pitchFamily="18" charset="0"/>
              </a:rPr>
              <a:t>Актуальность  данного проекта по развитию связной речи детей дошкольного возраста  через театрализованную деятельность обусловлена тем, что театрализованная деятельность позволяет решить многие образовательно-воспитательные задачи. Через образы, краски, звуки дети знакомятся с окружающим миром во всем его многообразии. Работа над образом заставляет их думать, анализировать, делать выводы и обобщения. В ходе освоения театрализованной деятельности происходит совершенствование речи, активизируется словарь ребенка, совершенствуется звуковая культура речи, ее интонационный строй. Улучшается диалогическая речь. Театрализованная деятельность позволяет формировать опыт социального поведения ребенка потому, что каждое литературное произведение имеет нравственную направленность.</a:t>
            </a:r>
          </a:p>
          <a:p>
            <a:endParaRPr lang="ru-RU" dirty="0"/>
          </a:p>
        </p:txBody>
      </p:sp>
      <p:pic>
        <p:nvPicPr>
          <p:cNvPr id="6" name="Рисунок 5" descr="https://cdn.culture.ru/images/961e5721-bd53-5f91-9a07-10b9060e8d4c"/>
          <p:cNvPicPr/>
          <p:nvPr/>
        </p:nvPicPr>
        <p:blipFill>
          <a:blip r:embed="rId3" cstate="print"/>
          <a:srcRect/>
          <a:stretch>
            <a:fillRect/>
          </a:stretch>
        </p:blipFill>
        <p:spPr bwMode="auto">
          <a:xfrm>
            <a:off x="7380312" y="5805264"/>
            <a:ext cx="1547664" cy="864096"/>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a:t>ссс</a:t>
            </a:r>
            <a:endParaRPr lang="ru-RU" dirty="0"/>
          </a:p>
        </p:txBody>
      </p:sp>
      <p:sp>
        <p:nvSpPr>
          <p:cNvPr id="3" name="Содержимое 2"/>
          <p:cNvSpPr>
            <a:spLocks noGrp="1"/>
          </p:cNvSpPr>
          <p:nvPr>
            <p:ph idx="1"/>
          </p:nvPr>
        </p:nvSpPr>
        <p:spPr/>
        <p:txBody>
          <a:bodyPr/>
          <a:lstStyle/>
          <a:p>
            <a:endParaRPr lang="ru-RU"/>
          </a:p>
        </p:txBody>
      </p:sp>
      <p:pic>
        <p:nvPicPr>
          <p:cNvPr id="4" name="Picture 4" descr="https://catherineasquithgallery.com/uploads/posts/2021-02/1613375017_4-p-fon-v-bezhevikh-tonakh-dlya-instagram-5.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
        <p:nvSpPr>
          <p:cNvPr id="6" name="TextBox 5"/>
          <p:cNvSpPr txBox="1"/>
          <p:nvPr/>
        </p:nvSpPr>
        <p:spPr>
          <a:xfrm>
            <a:off x="539552" y="332656"/>
            <a:ext cx="8280920" cy="5632311"/>
          </a:xfrm>
          <a:prstGeom prst="rect">
            <a:avLst/>
          </a:prstGeom>
          <a:noFill/>
        </p:spPr>
        <p:txBody>
          <a:bodyPr wrap="square" rtlCol="0">
            <a:spAutoFit/>
          </a:bodyPr>
          <a:lstStyle/>
          <a:p>
            <a:r>
              <a:rPr lang="ru-RU" sz="2400" dirty="0">
                <a:latin typeface="Times New Roman" pitchFamily="18" charset="0"/>
                <a:cs typeface="Times New Roman" pitchFamily="18" charset="0"/>
              </a:rPr>
              <a:t>Своеобразие и новизна опыта состоит в использовании театрализованной деятельности  в образовательном процессе ДОУ в нетрадиционных занятиях,  а не только в виде развлечений, праздников, игр – драматизаций в свободной деятельности детей.  Применение театрализованной  как образовательного инструмента расширяет возможности обучения детей, позволяет надолго удерживать внимание ребенка. Поскольку нетрадиционное занятие строится на принципах:  Постоянная обратная связь</a:t>
            </a:r>
          </a:p>
          <a:p>
            <a:r>
              <a:rPr lang="ru-RU" sz="2400" dirty="0" err="1">
                <a:latin typeface="Times New Roman" pitchFamily="18" charset="0"/>
                <a:cs typeface="Times New Roman" pitchFamily="18" charset="0"/>
              </a:rPr>
              <a:t>Диалогизация</a:t>
            </a:r>
            <a:r>
              <a:rPr lang="ru-RU" sz="2400" dirty="0">
                <a:latin typeface="Times New Roman" pitchFamily="18" charset="0"/>
                <a:cs typeface="Times New Roman" pitchFamily="18" charset="0"/>
              </a:rPr>
              <a:t>   образовательного процесса </a:t>
            </a:r>
          </a:p>
          <a:p>
            <a:r>
              <a:rPr lang="ru-RU" sz="2400" dirty="0">
                <a:latin typeface="Times New Roman" pitchFamily="18" charset="0"/>
                <a:cs typeface="Times New Roman" pitchFamily="18" charset="0"/>
              </a:rPr>
              <a:t>Оптимизация развития  (активная стимуляция)</a:t>
            </a:r>
          </a:p>
          <a:p>
            <a:r>
              <a:rPr lang="ru-RU" sz="2400" dirty="0">
                <a:latin typeface="Times New Roman" pitchFamily="18" charset="0"/>
                <a:cs typeface="Times New Roman" pitchFamily="18" charset="0"/>
              </a:rPr>
              <a:t>Эмоциональный подъем </a:t>
            </a:r>
          </a:p>
          <a:p>
            <a:r>
              <a:rPr lang="ru-RU" sz="2400" dirty="0">
                <a:latin typeface="Times New Roman" pitchFamily="18" charset="0"/>
                <a:cs typeface="Times New Roman" pitchFamily="18" charset="0"/>
              </a:rPr>
              <a:t>Добровольное участие (свобода выбора)</a:t>
            </a:r>
          </a:p>
          <a:p>
            <a:r>
              <a:rPr lang="ru-RU" sz="2400" dirty="0">
                <a:latin typeface="Times New Roman" pitchFamily="18" charset="0"/>
                <a:cs typeface="Times New Roman" pitchFamily="18" charset="0"/>
              </a:rPr>
              <a:t>Погружение в проблему</a:t>
            </a:r>
          </a:p>
          <a:p>
            <a:r>
              <a:rPr lang="ru-RU" sz="2400" dirty="0">
                <a:latin typeface="Times New Roman" pitchFamily="18" charset="0"/>
                <a:cs typeface="Times New Roman" pitchFamily="18" charset="0"/>
              </a:rPr>
              <a:t>Свободное пространство, гармонизация развития</a:t>
            </a:r>
          </a:p>
        </p:txBody>
      </p:sp>
      <p:pic>
        <p:nvPicPr>
          <p:cNvPr id="7" name="Рисунок 6" descr="https://cdn.culture.ru/images/961e5721-bd53-5f91-9a07-10b9060e8d4c"/>
          <p:cNvPicPr/>
          <p:nvPr/>
        </p:nvPicPr>
        <p:blipFill>
          <a:blip r:embed="rId3" cstate="print"/>
          <a:srcRect/>
          <a:stretch>
            <a:fillRect/>
          </a:stretch>
        </p:blipFill>
        <p:spPr bwMode="auto">
          <a:xfrm>
            <a:off x="6948264" y="5966520"/>
            <a:ext cx="1907704" cy="89148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4" descr="https://catherineasquithgallery.com/uploads/posts/2021-02/1613375017_4-p-fon-v-bezhevikh-tonakh-dlya-instagram-5.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
        <p:nvSpPr>
          <p:cNvPr id="15361" name="Rectangle 1"/>
          <p:cNvSpPr>
            <a:spLocks noChangeArrowheads="1"/>
          </p:cNvSpPr>
          <p:nvPr/>
        </p:nvSpPr>
        <p:spPr bwMode="auto">
          <a:xfrm>
            <a:off x="251520" y="-887782"/>
            <a:ext cx="8568952"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24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ru-RU" sz="2400" b="1" dirty="0">
              <a:solidFill>
                <a:srgbClr val="000000"/>
              </a:solidFill>
              <a:latin typeface="Times New Roman" pitchFamily="18" charset="0"/>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24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Цели и задачи</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Цель</a:t>
            </a:r>
            <a:r>
              <a:rPr kumimoji="0" lang="ru-RU" sz="24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развитие связной речи у детей старшего дошкольного возраста через  театрализованную деятельность.</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Задачи:</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R="0" lvl="0" algn="just" defTabSz="914400" rtl="0" eaLnBrk="0" fontAlgn="base" latinLnBrk="0" hangingPunct="0">
              <a:lnSpc>
                <a:spcPct val="100000"/>
              </a:lnSpc>
              <a:spcBef>
                <a:spcPct val="0"/>
              </a:spcBef>
              <a:spcAft>
                <a:spcPct val="0"/>
              </a:spcAft>
              <a:buClrTx/>
              <a:buSzTx/>
              <a:tabLst/>
            </a:pPr>
            <a:r>
              <a:rPr lang="ru-RU" sz="2400" dirty="0">
                <a:solidFill>
                  <a:srgbClr val="000000"/>
                </a:solidFill>
                <a:latin typeface="Times New Roman" pitchFamily="18" charset="0"/>
                <a:ea typeface="Times New Roman" pitchFamily="18" charset="0"/>
                <a:cs typeface="Times New Roman" pitchFamily="18" charset="0"/>
              </a:rPr>
              <a:t>1.Развитие связной речи </a:t>
            </a:r>
            <a:r>
              <a:rPr lang="ru-RU" sz="2400" dirty="0" smtClean="0">
                <a:solidFill>
                  <a:srgbClr val="000000"/>
                </a:solidFill>
                <a:latin typeface="Times New Roman" pitchFamily="18" charset="0"/>
                <a:ea typeface="Times New Roman" pitchFamily="18" charset="0"/>
                <a:cs typeface="Times New Roman" pitchFamily="18" charset="0"/>
              </a:rPr>
              <a:t>(диалогической </a:t>
            </a:r>
            <a:r>
              <a:rPr lang="ru-RU" sz="2400" dirty="0">
                <a:solidFill>
                  <a:srgbClr val="000000"/>
                </a:solidFill>
                <a:latin typeface="Times New Roman" pitchFamily="18" charset="0"/>
                <a:ea typeface="Times New Roman" pitchFamily="18" charset="0"/>
                <a:cs typeface="Times New Roman" pitchFamily="18" charset="0"/>
              </a:rPr>
              <a:t>и монологической форм), о</a:t>
            </a:r>
            <a:r>
              <a:rPr lang="ru-RU" sz="2400" dirty="0">
                <a:solidFill>
                  <a:srgbClr val="000000"/>
                </a:solidFill>
                <a:latin typeface="Times New Roman" pitchFamily="18" charset="0"/>
                <a:cs typeface="Times New Roman" pitchFamily="18" charset="0"/>
              </a:rPr>
              <a:t>знакомление дошкольников с разными видами театров.</a:t>
            </a:r>
          </a:p>
          <a:p>
            <a:pPr lvl="0" eaLnBrk="0" fontAlgn="base" hangingPunct="0">
              <a:spcBef>
                <a:spcPct val="0"/>
              </a:spcBef>
              <a:spcAft>
                <a:spcPct val="0"/>
              </a:spcAft>
            </a:pPr>
            <a:r>
              <a:rPr lang="ru-RU" sz="2400" dirty="0">
                <a:solidFill>
                  <a:srgbClr val="000000"/>
                </a:solidFill>
                <a:latin typeface="Times New Roman" pitchFamily="18" charset="0"/>
                <a:cs typeface="Times New Roman" pitchFamily="18" charset="0"/>
              </a:rPr>
              <a:t>2.Обеспечить развивающую среду, насыщенную разнообразными игровыми материалами, декорациями, различными видами театров, способствующей становлению театрально-игровой деятельности и развитию связной речи дошкольников.</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3.Привлекать </a:t>
            </a:r>
            <a:r>
              <a:rPr kumimoji="0" lang="ru-RU" sz="2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к взаимодействию  родителей по театрализованной  деятельности с детьми; формировать родительский интерес к развитию речи у детей через театрализованные игры  в детском саду и дома.</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p:txBody>
      </p:sp>
      <p:pic>
        <p:nvPicPr>
          <p:cNvPr id="7" name="Рисунок 6" descr="https://cdn.culture.ru/images/961e5721-bd53-5f91-9a07-10b9060e8d4c"/>
          <p:cNvPicPr/>
          <p:nvPr/>
        </p:nvPicPr>
        <p:blipFill>
          <a:blip r:embed="rId3" cstate="print"/>
          <a:srcRect/>
          <a:stretch>
            <a:fillRect/>
          </a:stretch>
        </p:blipFill>
        <p:spPr bwMode="auto">
          <a:xfrm>
            <a:off x="6660232" y="5661248"/>
            <a:ext cx="2123728" cy="891479"/>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4" descr="https://catherineasquithgallery.com/uploads/posts/2021-02/1613375017_4-p-fon-v-bezhevikh-tonakh-dlya-instagram-5.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
        <p:nvSpPr>
          <p:cNvPr id="5" name="TextBox 4"/>
          <p:cNvSpPr txBox="1"/>
          <p:nvPr/>
        </p:nvSpPr>
        <p:spPr>
          <a:xfrm>
            <a:off x="179512" y="260648"/>
            <a:ext cx="8640960" cy="5909310"/>
          </a:xfrm>
          <a:prstGeom prst="rect">
            <a:avLst/>
          </a:prstGeom>
          <a:noFill/>
        </p:spPr>
        <p:txBody>
          <a:bodyPr wrap="square" rtlCol="0">
            <a:spAutoFit/>
          </a:bodyPr>
          <a:lstStyle/>
          <a:p>
            <a:r>
              <a:rPr lang="ru-RU" sz="2400" dirty="0">
                <a:latin typeface="Times New Roman" pitchFamily="18" charset="0"/>
                <a:cs typeface="Times New Roman" pitchFamily="18" charset="0"/>
              </a:rPr>
              <a:t>Театрализованные занятия развивают эмоциональную сферу ребёнка, заставляют его сочувствовать персонажам, сопереживать разыгрываемые события. «В процессе этого сопереживания, - как отмечал психолог и педагог, академик Б. М. Теплов, - создаются определённые отношения и моральные оценки, имеющие несравненно большую принудительную силу, чем оценки, просто сообщаемые и усваиваемые».</a:t>
            </a:r>
          </a:p>
          <a:p>
            <a:r>
              <a:rPr lang="ru-RU" sz="2400" dirty="0">
                <a:latin typeface="Times New Roman" pitchFamily="18" charset="0"/>
                <a:cs typeface="Times New Roman" pitchFamily="18" charset="0"/>
              </a:rPr>
              <a:t>Таким образом, театрализованная деятельность – это обширная отрасль применения всех образовательных областей и при умелом использовании может привести к формированию определенных личностных качеств воспитанников, его умений и компетенций, что является так же актуальным в свете новых Федеральных государственных требований и нашло отражение в программе «От рождения до школы» под редакцией </a:t>
            </a:r>
            <a:r>
              <a:rPr lang="ru-RU" sz="2400" dirty="0" err="1">
                <a:latin typeface="Times New Roman" pitchFamily="18" charset="0"/>
                <a:cs typeface="Times New Roman" pitchFamily="18" charset="0"/>
              </a:rPr>
              <a:t>Вераксы</a:t>
            </a:r>
            <a:r>
              <a:rPr lang="ru-RU" sz="2400" dirty="0">
                <a:latin typeface="Times New Roman" pitchFamily="18" charset="0"/>
                <a:cs typeface="Times New Roman" pitchFamily="18" charset="0"/>
              </a:rPr>
              <a:t>.</a:t>
            </a:r>
          </a:p>
          <a:p>
            <a:r>
              <a:rPr lang="ru-RU" sz="2400" dirty="0">
                <a:latin typeface="Times New Roman" pitchFamily="18" charset="0"/>
                <a:cs typeface="Times New Roman" pitchFamily="18" charset="0"/>
              </a:rPr>
              <a:t> </a:t>
            </a:r>
          </a:p>
          <a:p>
            <a:endParaRPr lang="ru-RU" dirty="0"/>
          </a:p>
        </p:txBody>
      </p:sp>
      <p:pic>
        <p:nvPicPr>
          <p:cNvPr id="8" name="Рисунок 7" descr="https://cdn.culture.ru/images/961e5721-bd53-5f91-9a07-10b9060e8d4c"/>
          <p:cNvPicPr/>
          <p:nvPr/>
        </p:nvPicPr>
        <p:blipFill>
          <a:blip r:embed="rId3" cstate="print"/>
          <a:srcRect/>
          <a:stretch>
            <a:fillRect/>
          </a:stretch>
        </p:blipFill>
        <p:spPr bwMode="auto">
          <a:xfrm>
            <a:off x="7308304" y="5661248"/>
            <a:ext cx="1584176" cy="936104"/>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4" descr="https://catherineasquithgallery.com/uploads/posts/2021-02/1613375017_4-p-fon-v-bezhevikh-tonakh-dlya-instagram-5.jpg"/>
          <p:cNvPicPr>
            <a:picLocks noChangeAspect="1" noChangeArrowheads="1"/>
          </p:cNvPicPr>
          <p:nvPr/>
        </p:nvPicPr>
        <p:blipFill>
          <a:blip r:embed="rId3" cstate="print"/>
          <a:srcRect/>
          <a:stretch>
            <a:fillRect/>
          </a:stretch>
        </p:blipFill>
        <p:spPr bwMode="auto">
          <a:xfrm>
            <a:off x="0" y="-1"/>
            <a:ext cx="9144000" cy="6858001"/>
          </a:xfrm>
          <a:prstGeom prst="rect">
            <a:avLst/>
          </a:prstGeom>
          <a:noFill/>
        </p:spPr>
      </p:pic>
      <p:sp>
        <p:nvSpPr>
          <p:cNvPr id="9" name="TextBox 8"/>
          <p:cNvSpPr txBox="1"/>
          <p:nvPr/>
        </p:nvSpPr>
        <p:spPr>
          <a:xfrm>
            <a:off x="251520" y="260648"/>
            <a:ext cx="8640960" cy="2492990"/>
          </a:xfrm>
          <a:prstGeom prst="rect">
            <a:avLst/>
          </a:prstGeom>
          <a:noFill/>
        </p:spPr>
        <p:txBody>
          <a:bodyPr wrap="square" rtlCol="0">
            <a:spAutoFit/>
          </a:bodyPr>
          <a:lstStyle/>
          <a:p>
            <a:r>
              <a:rPr lang="ru-RU" sz="2400" dirty="0">
                <a:latin typeface="Times New Roman" pitchFamily="18" charset="0"/>
                <a:cs typeface="Times New Roman" pitchFamily="18" charset="0"/>
              </a:rPr>
              <a:t>Для эффективной деятельности детям необходима поддержка детской инициативы в развивающей предметно – пространственной среде группы.</a:t>
            </a:r>
          </a:p>
          <a:p>
            <a:r>
              <a:rPr lang="ru-RU" sz="2400" dirty="0">
                <a:latin typeface="Times New Roman" pitchFamily="18" charset="0"/>
                <a:cs typeface="Times New Roman" pitchFamily="18" charset="0"/>
              </a:rPr>
              <a:t>В группе детского сада организован уголок для театрализованных представлений, спектаклей. </a:t>
            </a:r>
          </a:p>
          <a:p>
            <a:endParaRPr lang="ru-RU" dirty="0"/>
          </a:p>
          <a:p>
            <a:endParaRPr lang="ru-RU" dirty="0"/>
          </a:p>
        </p:txBody>
      </p:sp>
      <p:pic>
        <p:nvPicPr>
          <p:cNvPr id="10" name="Рисунок 9"/>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23728" y="2204864"/>
            <a:ext cx="4986610" cy="436592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4" descr="https://catherineasquithgallery.com/uploads/posts/2021-02/1613375017_4-p-fon-v-bezhevikh-tonakh-dlya-instagram-5.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
        <p:nvSpPr>
          <p:cNvPr id="5" name="TextBox 4"/>
          <p:cNvSpPr txBox="1"/>
          <p:nvPr/>
        </p:nvSpPr>
        <p:spPr>
          <a:xfrm>
            <a:off x="395536" y="332656"/>
            <a:ext cx="8424936" cy="5447645"/>
          </a:xfrm>
          <a:prstGeom prst="rect">
            <a:avLst/>
          </a:prstGeom>
          <a:noFill/>
        </p:spPr>
        <p:txBody>
          <a:bodyPr wrap="square" rtlCol="0">
            <a:spAutoFit/>
          </a:bodyPr>
          <a:lstStyle/>
          <a:p>
            <a:r>
              <a:rPr lang="ru-RU" sz="2400" dirty="0">
                <a:latin typeface="Times New Roman" pitchFamily="18" charset="0"/>
                <a:cs typeface="Times New Roman" pitchFamily="18" charset="0"/>
              </a:rPr>
              <a:t>Театральное искусство близко и понятно как детям, так и взрослым, прежде всего потому, что в основе его лежит игра.</a:t>
            </a:r>
          </a:p>
          <a:p>
            <a:r>
              <a:rPr lang="ru-RU" sz="2400" dirty="0">
                <a:latin typeface="Times New Roman" pitchFamily="18" charset="0"/>
                <a:cs typeface="Times New Roman" pitchFamily="18" charset="0"/>
              </a:rPr>
              <a:t>Театрализация пронизывает все сферы детской деятельности: приём пищи, игру, занятия, прогулку, сон.  </a:t>
            </a:r>
          </a:p>
          <a:p>
            <a:r>
              <a:rPr lang="ru-RU" sz="2400" dirty="0">
                <a:latin typeface="Times New Roman" pitchFamily="18" charset="0"/>
                <a:cs typeface="Times New Roman" pitchFamily="18" charset="0"/>
              </a:rPr>
              <a:t>В сфере </a:t>
            </a:r>
            <a:r>
              <a:rPr lang="ru-RU" sz="2400" b="1" dirty="0">
                <a:latin typeface="Times New Roman" pitchFamily="18" charset="0"/>
                <a:cs typeface="Times New Roman" pitchFamily="18" charset="0"/>
              </a:rPr>
              <a:t>познавательного развития:</a:t>
            </a:r>
          </a:p>
          <a:p>
            <a:r>
              <a:rPr lang="ru-RU" sz="2400" dirty="0">
                <a:latin typeface="Times New Roman" pitchFamily="18" charset="0"/>
                <a:cs typeface="Times New Roman" pitchFamily="18" charset="0"/>
              </a:rPr>
              <a:t>-развитие разносторонних представлений о действительности;</a:t>
            </a:r>
          </a:p>
          <a:p>
            <a:r>
              <a:rPr lang="ru-RU" sz="2400" dirty="0">
                <a:latin typeface="Times New Roman" pitchFamily="18" charset="0"/>
                <a:cs typeface="Times New Roman" pitchFamily="18" charset="0"/>
              </a:rPr>
              <a:t>-наблюдение за явлениями природы, поведением животных;</a:t>
            </a:r>
          </a:p>
          <a:p>
            <a:r>
              <a:rPr lang="ru-RU" sz="2400" dirty="0">
                <a:latin typeface="Times New Roman" pitchFamily="18" charset="0"/>
                <a:cs typeface="Times New Roman" pitchFamily="18" charset="0"/>
              </a:rPr>
              <a:t>-обеспечение взаимосвязи конструирования с театрализованной игрой для развития пространственных представлений, творчества, интеллектуальной инициативы;</a:t>
            </a:r>
          </a:p>
          <a:p>
            <a:r>
              <a:rPr lang="ru-RU" sz="2400" dirty="0">
                <a:latin typeface="Times New Roman" pitchFamily="18" charset="0"/>
                <a:cs typeface="Times New Roman" pitchFamily="18" charset="0"/>
              </a:rPr>
              <a:t>-развитие памяти, предвосхищающего воображения, обучение умению планировать свои действия для достижения результата.</a:t>
            </a:r>
          </a:p>
          <a:p>
            <a:endParaRPr lang="ru-RU" dirty="0"/>
          </a:p>
          <a:p>
            <a:endParaRPr lang="ru-RU" dirty="0"/>
          </a:p>
        </p:txBody>
      </p:sp>
      <p:pic>
        <p:nvPicPr>
          <p:cNvPr id="6" name="Рисунок 5" descr="https://cdn.culture.ru/images/961e5721-bd53-5f91-9a07-10b9060e8d4c"/>
          <p:cNvPicPr/>
          <p:nvPr/>
        </p:nvPicPr>
        <p:blipFill>
          <a:blip r:embed="rId3" cstate="print"/>
          <a:srcRect/>
          <a:stretch>
            <a:fillRect/>
          </a:stretch>
        </p:blipFill>
        <p:spPr bwMode="auto">
          <a:xfrm>
            <a:off x="6660232" y="5013176"/>
            <a:ext cx="2088232" cy="1512168"/>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4" descr="https://catherineasquithgallery.com/uploads/posts/2021-02/1613375017_4-p-fon-v-bezhevikh-tonakh-dlya-instagram-5.jpg"/>
          <p:cNvPicPr>
            <a:picLocks noChangeAspect="1" noChangeArrowheads="1"/>
          </p:cNvPicPr>
          <p:nvPr/>
        </p:nvPicPr>
        <p:blipFill>
          <a:blip r:embed="rId3" cstate="print"/>
          <a:srcRect/>
          <a:stretch>
            <a:fillRect/>
          </a:stretch>
        </p:blipFill>
        <p:spPr bwMode="auto">
          <a:xfrm>
            <a:off x="0" y="0"/>
            <a:ext cx="9144000" cy="6858001"/>
          </a:xfrm>
          <a:prstGeom prst="rect">
            <a:avLst/>
          </a:prstGeom>
          <a:noFill/>
        </p:spPr>
      </p:pic>
      <p:sp>
        <p:nvSpPr>
          <p:cNvPr id="5" name="TextBox 4"/>
          <p:cNvSpPr txBox="1"/>
          <p:nvPr/>
        </p:nvSpPr>
        <p:spPr>
          <a:xfrm>
            <a:off x="251520" y="188640"/>
            <a:ext cx="8712968" cy="4893647"/>
          </a:xfrm>
          <a:prstGeom prst="rect">
            <a:avLst/>
          </a:prstGeom>
          <a:noFill/>
        </p:spPr>
        <p:txBody>
          <a:bodyPr wrap="square" rtlCol="0">
            <a:spAutoFit/>
          </a:bodyPr>
          <a:lstStyle/>
          <a:p>
            <a:r>
              <a:rPr lang="ru-RU" sz="2400" dirty="0">
                <a:latin typeface="Times New Roman" pitchFamily="18" charset="0"/>
                <a:cs typeface="Times New Roman" pitchFamily="18" charset="0"/>
              </a:rPr>
              <a:t>В сфере </a:t>
            </a:r>
            <a:r>
              <a:rPr lang="ru-RU" sz="2400" b="1" dirty="0">
                <a:latin typeface="Times New Roman" pitchFamily="18" charset="0"/>
                <a:cs typeface="Times New Roman" pitchFamily="18" charset="0"/>
              </a:rPr>
              <a:t>социального развития</a:t>
            </a:r>
            <a:r>
              <a:rPr lang="ru-RU" sz="2400" dirty="0">
                <a:latin typeface="Times New Roman" pitchFamily="18" charset="0"/>
                <a:cs typeface="Times New Roman" pitchFamily="18" charset="0"/>
              </a:rPr>
              <a:t>:</a:t>
            </a:r>
          </a:p>
          <a:p>
            <a:r>
              <a:rPr lang="ru-RU" sz="2400" dirty="0">
                <a:latin typeface="Times New Roman" pitchFamily="18" charset="0"/>
                <a:cs typeface="Times New Roman" pitchFamily="18" charset="0"/>
              </a:rPr>
              <a:t>-формирование положительных взаимоотношений между детьми в процессе совместной деятельности;</a:t>
            </a:r>
          </a:p>
          <a:p>
            <a:r>
              <a:rPr lang="ru-RU" sz="2400" dirty="0">
                <a:latin typeface="Times New Roman" pitchFamily="18" charset="0"/>
                <a:cs typeface="Times New Roman" pitchFamily="18" charset="0"/>
              </a:rPr>
              <a:t>-воспитание культуры познания взрослых и детей;</a:t>
            </a:r>
          </a:p>
          <a:p>
            <a:r>
              <a:rPr lang="ru-RU" sz="2400" dirty="0">
                <a:latin typeface="Times New Roman" pitchFamily="18" charset="0"/>
                <a:cs typeface="Times New Roman" pitchFamily="18" charset="0"/>
              </a:rPr>
              <a:t>-воспитание эстетически ценных способов общения в соответствии с нормами и правилами жизни в обществе;</a:t>
            </a:r>
          </a:p>
          <a:p>
            <a:r>
              <a:rPr lang="ru-RU" sz="2400" dirty="0">
                <a:latin typeface="Times New Roman" pitchFamily="18" charset="0"/>
                <a:cs typeface="Times New Roman" pitchFamily="18" charset="0"/>
              </a:rPr>
              <a:t>-развитие эмоций.</a:t>
            </a:r>
          </a:p>
          <a:p>
            <a:r>
              <a:rPr lang="ru-RU" sz="2400" dirty="0">
                <a:latin typeface="Times New Roman" pitchFamily="18" charset="0"/>
                <a:cs typeface="Times New Roman" pitchFamily="18" charset="0"/>
              </a:rPr>
              <a:t>В сфере </a:t>
            </a:r>
            <a:r>
              <a:rPr lang="ru-RU" sz="2400" b="1" dirty="0">
                <a:latin typeface="Times New Roman" pitchFamily="18" charset="0"/>
                <a:cs typeface="Times New Roman" pitchFamily="18" charset="0"/>
              </a:rPr>
              <a:t>речевого развития</a:t>
            </a:r>
            <a:r>
              <a:rPr lang="ru-RU" sz="2400" dirty="0">
                <a:latin typeface="Times New Roman" pitchFamily="18" charset="0"/>
                <a:cs typeface="Times New Roman" pitchFamily="18" charset="0"/>
              </a:rPr>
              <a:t>:</a:t>
            </a:r>
          </a:p>
          <a:p>
            <a:r>
              <a:rPr lang="ru-RU" sz="2400" dirty="0">
                <a:latin typeface="Times New Roman" pitchFamily="18" charset="0"/>
                <a:cs typeface="Times New Roman" pitchFamily="18" charset="0"/>
              </a:rPr>
              <a:t>-содействие развитию монологической и диалогической речи;</a:t>
            </a:r>
          </a:p>
          <a:p>
            <a:r>
              <a:rPr lang="ru-RU" sz="2400" dirty="0">
                <a:latin typeface="Times New Roman" pitchFamily="18" charset="0"/>
                <a:cs typeface="Times New Roman" pitchFamily="18" charset="0"/>
              </a:rPr>
              <a:t>-обогащение словаря, образных выражений, сравнений, эпитетов, синонимов, антонимов;</a:t>
            </a:r>
          </a:p>
          <a:p>
            <a:r>
              <a:rPr lang="ru-RU" sz="2400" dirty="0">
                <a:latin typeface="Times New Roman" pitchFamily="18" charset="0"/>
                <a:cs typeface="Times New Roman" pitchFamily="18" charset="0"/>
              </a:rPr>
              <a:t>-овладение выразительными </a:t>
            </a:r>
          </a:p>
          <a:p>
            <a:r>
              <a:rPr lang="ru-RU" sz="2400" dirty="0">
                <a:latin typeface="Times New Roman" pitchFamily="18" charset="0"/>
                <a:cs typeface="Times New Roman" pitchFamily="18" charset="0"/>
              </a:rPr>
              <a:t>средствами общения.</a:t>
            </a:r>
          </a:p>
        </p:txBody>
      </p:sp>
      <p:pic>
        <p:nvPicPr>
          <p:cNvPr id="6" name="Рисунок 5"/>
          <p:cNvPicPr/>
          <p:nvPr/>
        </p:nvPicPr>
        <p:blipFill>
          <a:blip r:embed="rId4" cstate="print">
            <a:extLst>
              <a:ext uri="{28A0092B-C50C-407E-A947-70E740481C1C}">
                <a14:useLocalDpi xmlns:a14="http://schemas.microsoft.com/office/drawing/2010/main" val="0"/>
              </a:ext>
            </a:extLst>
          </a:blip>
          <a:srcRect l="49318" b="46235"/>
          <a:stretch>
            <a:fillRect/>
          </a:stretch>
        </p:blipFill>
        <p:spPr bwMode="auto">
          <a:xfrm>
            <a:off x="5868144" y="3933056"/>
            <a:ext cx="3024336" cy="2736304"/>
          </a:xfrm>
          <a:prstGeom prst="rect">
            <a:avLst/>
          </a:prstGeom>
          <a:noFill/>
          <a:ln>
            <a:noFill/>
          </a:ln>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506</TotalTime>
  <Words>800</Words>
  <Application>Microsoft Office PowerPoint</Application>
  <PresentationFormat>Экран (4:3)</PresentationFormat>
  <Paragraphs>173</Paragraphs>
  <Slides>20</Slides>
  <Notes>6</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20</vt:i4>
      </vt:variant>
    </vt:vector>
  </HeadingPairs>
  <TitlesOfParts>
    <vt:vector size="24" baseType="lpstr">
      <vt:lpstr>Arial</vt:lpstr>
      <vt:lpstr>Calibri</vt:lpstr>
      <vt:lpstr>Times New Roman</vt:lpstr>
      <vt:lpstr>Тема Office</vt:lpstr>
      <vt:lpstr>Презентация PowerPoint</vt:lpstr>
      <vt:lpstr>Презентация PowerPoint</vt:lpstr>
      <vt:lpstr>Презентация PowerPoint</vt:lpstr>
      <vt:lpstr>ссс</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Оксана Рахматуллина</dc:creator>
  <cp:lastModifiedBy>Учетная запись Майкрософт</cp:lastModifiedBy>
  <cp:revision>62</cp:revision>
  <dcterms:created xsi:type="dcterms:W3CDTF">2023-12-06T13:53:38Z</dcterms:created>
  <dcterms:modified xsi:type="dcterms:W3CDTF">2023-12-11T03:13:57Z</dcterms:modified>
</cp:coreProperties>
</file>