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5" r:id="rId3"/>
    <p:sldId id="263" r:id="rId4"/>
    <p:sldId id="268" r:id="rId5"/>
    <p:sldId id="266" r:id="rId6"/>
    <p:sldId id="267" r:id="rId7"/>
    <p:sldId id="260" r:id="rId8"/>
    <p:sldId id="270" r:id="rId9"/>
    <p:sldId id="258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037984835228934E-2"/>
          <c:y val="0.11344792554599444"/>
          <c:w val="0.54187616541105033"/>
          <c:h val="0.7728914623521364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6BA-454A-88DD-E0031E164AFD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6BA-454A-88DD-E0031E164AFD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6BA-454A-88DD-E0031E164AFD}"/>
              </c:ext>
            </c:extLst>
          </c:dPt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46BA-454A-88DD-E0031E164AF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сформирован</c:v>
                </c:pt>
                <c:pt idx="1">
                  <c:v>частично сформирован</c:v>
                </c:pt>
                <c:pt idx="2">
                  <c:v>не сформирован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0.2</c:v>
                </c:pt>
                <c:pt idx="1">
                  <c:v>0.60000000000000009</c:v>
                </c:pt>
                <c:pt idx="2">
                  <c:v>1.0000000000000002E-2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6BA-454A-88DD-E0031E164A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0070C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5FF-4422-9ACD-7BC32DFF35D5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5FF-4422-9ACD-7BC32DFF35D5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5FF-4422-9ACD-7BC32DFF35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Лист1!$A$2:$A$4</c:f>
              <c:strCache>
                <c:ptCount val="3"/>
                <c:pt idx="0">
                  <c:v>сформирован</c:v>
                </c:pt>
                <c:pt idx="1">
                  <c:v>частично сформирован</c:v>
                </c:pt>
                <c:pt idx="2">
                  <c:v>не сформирован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0.8</c:v>
                </c:pt>
                <c:pt idx="1">
                  <c:v>0.30000000000000021</c:v>
                </c:pt>
                <c:pt idx="2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5FF-4422-9ACD-7BC32DFF35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5719DE-369E-47A7-99C2-C8326226FFAF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6740A97-E81A-412F-8F00-573E3C9714A9}">
      <dgm:prSet phldrT="[Текст]"/>
      <dgm:spPr/>
      <dgm:t>
        <a:bodyPr/>
        <a:lstStyle/>
        <a:p>
          <a:r>
            <a:rPr lang="ru-RU" dirty="0" smtClean="0"/>
            <a:t>РАБОТА С ПЕДАГОГАМИ</a:t>
          </a:r>
          <a:endParaRPr lang="ru-RU" dirty="0"/>
        </a:p>
      </dgm:t>
    </dgm:pt>
    <dgm:pt modelId="{DB6B14F5-780D-4748-B3A1-D88CC7A0E48E}" type="parTrans" cxnId="{0F6AC001-1514-4924-891B-6B4B022AA4EA}">
      <dgm:prSet/>
      <dgm:spPr/>
      <dgm:t>
        <a:bodyPr/>
        <a:lstStyle/>
        <a:p>
          <a:endParaRPr lang="ru-RU"/>
        </a:p>
      </dgm:t>
    </dgm:pt>
    <dgm:pt modelId="{51C36FCE-8C6F-4EB6-BFD5-186FE710876E}" type="sibTrans" cxnId="{0F6AC001-1514-4924-891B-6B4B022AA4EA}">
      <dgm:prSet/>
      <dgm:spPr/>
      <dgm:t>
        <a:bodyPr/>
        <a:lstStyle/>
        <a:p>
          <a:endParaRPr lang="ru-RU"/>
        </a:p>
      </dgm:t>
    </dgm:pt>
    <dgm:pt modelId="{3A199A79-C6BC-437A-BA97-990BC15B22DE}">
      <dgm:prSet phldrT="[Текст]"/>
      <dgm:spPr/>
      <dgm:t>
        <a:bodyPr/>
        <a:lstStyle/>
        <a:p>
          <a:r>
            <a:rPr lang="ru-RU" dirty="0" smtClean="0"/>
            <a:t>МАСТЕРКЛАСС: «Сенсорное развитие раннего возраста» (приложение 6)</a:t>
          </a:r>
          <a:endParaRPr lang="ru-RU" dirty="0"/>
        </a:p>
      </dgm:t>
    </dgm:pt>
    <dgm:pt modelId="{0A41AD82-3040-4D41-B596-1848411212E0}" type="parTrans" cxnId="{1FD50135-16F3-43B4-9E5F-4737CCC18D36}">
      <dgm:prSet/>
      <dgm:spPr/>
      <dgm:t>
        <a:bodyPr/>
        <a:lstStyle/>
        <a:p>
          <a:endParaRPr lang="ru-RU" dirty="0"/>
        </a:p>
      </dgm:t>
    </dgm:pt>
    <dgm:pt modelId="{A598FEB1-540B-4175-9A85-3E3A19AA4CEB}" type="sibTrans" cxnId="{1FD50135-16F3-43B4-9E5F-4737CCC18D36}">
      <dgm:prSet/>
      <dgm:spPr/>
      <dgm:t>
        <a:bodyPr/>
        <a:lstStyle/>
        <a:p>
          <a:endParaRPr lang="ru-RU"/>
        </a:p>
      </dgm:t>
    </dgm:pt>
    <dgm:pt modelId="{1A2A4B40-11A0-43F1-A54F-4D595766A3A3}">
      <dgm:prSet phldrT="[Текст]"/>
      <dgm:spPr/>
      <dgm:t>
        <a:bodyPr/>
        <a:lstStyle/>
        <a:p>
          <a:r>
            <a:rPr lang="ru-RU" dirty="0" smtClean="0"/>
            <a:t>КОНСУЛЬТАЦИЯ: «Сенсорное развитие детей раннего возраста в процесс игровой деятельности» (приложение 7)</a:t>
          </a:r>
          <a:endParaRPr lang="ru-RU" dirty="0"/>
        </a:p>
      </dgm:t>
    </dgm:pt>
    <dgm:pt modelId="{0BC5DC96-096F-4B80-BFD6-C3B6A5B41D76}" type="parTrans" cxnId="{6531F5BB-A682-4BB0-AE20-5EAE7FF0DFD4}">
      <dgm:prSet/>
      <dgm:spPr/>
      <dgm:t>
        <a:bodyPr/>
        <a:lstStyle/>
        <a:p>
          <a:endParaRPr lang="ru-RU" dirty="0"/>
        </a:p>
      </dgm:t>
    </dgm:pt>
    <dgm:pt modelId="{AF2B2672-66C9-4ADB-B72E-E1E15E2BAAA0}" type="sibTrans" cxnId="{6531F5BB-A682-4BB0-AE20-5EAE7FF0DFD4}">
      <dgm:prSet/>
      <dgm:spPr/>
      <dgm:t>
        <a:bodyPr/>
        <a:lstStyle/>
        <a:p>
          <a:endParaRPr lang="ru-RU"/>
        </a:p>
      </dgm:t>
    </dgm:pt>
    <dgm:pt modelId="{1D85FDE8-D66C-4594-B556-0BECC4B4DA9A}">
      <dgm:prSet phldrT="[Текст]"/>
      <dgm:spPr/>
      <dgm:t>
        <a:bodyPr/>
        <a:lstStyle/>
        <a:p>
          <a:r>
            <a:rPr lang="ru-RU" dirty="0" smtClean="0"/>
            <a:t>МЕТОДИЧЕСКИЕ РЕКОМЕНДАЦИИ ДЛЯ ВОСПИТАТЕЛЕЙ ПО СОЗДАНИЮ ПРЕДМЕТНО- РАЗВИВАЮЩЕЙ СРЕДЫ ДЛЯ СЕНСОРНОГО РАЗВИТИЯ ДЕТЕЙ РАННЕГО ВОЗРАСТА (приложение 8)</a:t>
          </a:r>
          <a:endParaRPr lang="ru-RU" dirty="0"/>
        </a:p>
      </dgm:t>
    </dgm:pt>
    <dgm:pt modelId="{19291907-D13B-4F74-BF77-72D00E5A0502}" type="parTrans" cxnId="{31C89369-AD0D-45C1-9EEE-F5007C2FB2D8}">
      <dgm:prSet/>
      <dgm:spPr/>
      <dgm:t>
        <a:bodyPr/>
        <a:lstStyle/>
        <a:p>
          <a:endParaRPr lang="ru-RU" dirty="0"/>
        </a:p>
      </dgm:t>
    </dgm:pt>
    <dgm:pt modelId="{387D6468-EFB5-4252-8DF4-5BA8DCDD2934}" type="sibTrans" cxnId="{31C89369-AD0D-45C1-9EEE-F5007C2FB2D8}">
      <dgm:prSet/>
      <dgm:spPr/>
      <dgm:t>
        <a:bodyPr/>
        <a:lstStyle/>
        <a:p>
          <a:endParaRPr lang="ru-RU"/>
        </a:p>
      </dgm:t>
    </dgm:pt>
    <dgm:pt modelId="{58843F4E-7D89-4649-8AFF-283198339E71}" type="pres">
      <dgm:prSet presAssocID="{EF5719DE-369E-47A7-99C2-C8326226FFAF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EF357B1-8C65-4E37-B60E-7D4E1F83CFDD}" type="pres">
      <dgm:prSet presAssocID="{F6740A97-E81A-412F-8F00-573E3C9714A9}" presName="root1" presStyleCnt="0"/>
      <dgm:spPr/>
    </dgm:pt>
    <dgm:pt modelId="{6FF55CAF-5E97-4B15-9691-23B8FA6200E1}" type="pres">
      <dgm:prSet presAssocID="{F6740A97-E81A-412F-8F00-573E3C9714A9}" presName="LevelOneTextNode" presStyleLbl="node0" presStyleIdx="0" presStyleCnt="1" custScaleX="658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64266E-C5EE-4726-AC2B-529996E6CD71}" type="pres">
      <dgm:prSet presAssocID="{F6740A97-E81A-412F-8F00-573E3C9714A9}" presName="level2hierChild" presStyleCnt="0"/>
      <dgm:spPr/>
    </dgm:pt>
    <dgm:pt modelId="{7C9AA57E-154E-4DC2-8612-7DFF38C22CC8}" type="pres">
      <dgm:prSet presAssocID="{0A41AD82-3040-4D41-B596-1848411212E0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2050E234-16DD-4BB7-9774-B6FF99C0698A}" type="pres">
      <dgm:prSet presAssocID="{0A41AD82-3040-4D41-B596-1848411212E0}" presName="connTx" presStyleLbl="parChTrans1D2" presStyleIdx="0" presStyleCnt="3"/>
      <dgm:spPr/>
      <dgm:t>
        <a:bodyPr/>
        <a:lstStyle/>
        <a:p>
          <a:endParaRPr lang="ru-RU"/>
        </a:p>
      </dgm:t>
    </dgm:pt>
    <dgm:pt modelId="{E16B8566-4E65-4AE7-8648-676C10983E2B}" type="pres">
      <dgm:prSet presAssocID="{3A199A79-C6BC-437A-BA97-990BC15B22DE}" presName="root2" presStyleCnt="0"/>
      <dgm:spPr/>
    </dgm:pt>
    <dgm:pt modelId="{90924F2F-5BE3-4145-82D9-3E0E102C59A5}" type="pres">
      <dgm:prSet presAssocID="{3A199A79-C6BC-437A-BA97-990BC15B22DE}" presName="LevelTwoTextNode" presStyleLbl="node2" presStyleIdx="0" presStyleCnt="3" custScaleX="1257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3365DF-707D-4254-B462-F400D58C5A4D}" type="pres">
      <dgm:prSet presAssocID="{3A199A79-C6BC-437A-BA97-990BC15B22DE}" presName="level3hierChild" presStyleCnt="0"/>
      <dgm:spPr/>
    </dgm:pt>
    <dgm:pt modelId="{71000EDF-EDF2-4336-94E6-6AF80816DBE1}" type="pres">
      <dgm:prSet presAssocID="{0BC5DC96-096F-4B80-BFD6-C3B6A5B41D76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EC36CEA3-D9E7-4300-9F7A-A7C1D465E1E9}" type="pres">
      <dgm:prSet presAssocID="{0BC5DC96-096F-4B80-BFD6-C3B6A5B41D76}" presName="connTx" presStyleLbl="parChTrans1D2" presStyleIdx="1" presStyleCnt="3"/>
      <dgm:spPr/>
      <dgm:t>
        <a:bodyPr/>
        <a:lstStyle/>
        <a:p>
          <a:endParaRPr lang="ru-RU"/>
        </a:p>
      </dgm:t>
    </dgm:pt>
    <dgm:pt modelId="{7952FE8E-09EB-41CA-B1D1-1A317968BE88}" type="pres">
      <dgm:prSet presAssocID="{1A2A4B40-11A0-43F1-A54F-4D595766A3A3}" presName="root2" presStyleCnt="0"/>
      <dgm:spPr/>
    </dgm:pt>
    <dgm:pt modelId="{3299680A-87E6-4D11-98F9-F2F669CF0F00}" type="pres">
      <dgm:prSet presAssocID="{1A2A4B40-11A0-43F1-A54F-4D595766A3A3}" presName="LevelTwoTextNode" presStyleLbl="node2" presStyleIdx="1" presStyleCnt="3" custScaleX="128829" custScaleY="1162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E670A5-DA8B-4B6C-97A3-BC8B1DA279E1}" type="pres">
      <dgm:prSet presAssocID="{1A2A4B40-11A0-43F1-A54F-4D595766A3A3}" presName="level3hierChild" presStyleCnt="0"/>
      <dgm:spPr/>
    </dgm:pt>
    <dgm:pt modelId="{DC26D95E-CE98-493C-9C00-415222D460CD}" type="pres">
      <dgm:prSet presAssocID="{19291907-D13B-4F74-BF77-72D00E5A0502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D497BAD9-7FD8-41D8-AA9A-59ABEEA66A87}" type="pres">
      <dgm:prSet presAssocID="{19291907-D13B-4F74-BF77-72D00E5A0502}" presName="connTx" presStyleLbl="parChTrans1D2" presStyleIdx="2" presStyleCnt="3"/>
      <dgm:spPr/>
      <dgm:t>
        <a:bodyPr/>
        <a:lstStyle/>
        <a:p>
          <a:endParaRPr lang="ru-RU"/>
        </a:p>
      </dgm:t>
    </dgm:pt>
    <dgm:pt modelId="{33983E0F-55D7-4C7D-810E-80C7102F6F8D}" type="pres">
      <dgm:prSet presAssocID="{1D85FDE8-D66C-4594-B556-0BECC4B4DA9A}" presName="root2" presStyleCnt="0"/>
      <dgm:spPr/>
    </dgm:pt>
    <dgm:pt modelId="{F2571C9E-1FB6-4756-8DE9-93122DC7307E}" type="pres">
      <dgm:prSet presAssocID="{1D85FDE8-D66C-4594-B556-0BECC4B4DA9A}" presName="LevelTwoTextNode" presStyleLbl="node2" presStyleIdx="2" presStyleCnt="3" custScaleX="128829" custScaleY="1789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FDD625-C323-4F7E-8B69-3CD8CF2664C2}" type="pres">
      <dgm:prSet presAssocID="{1D85FDE8-D66C-4594-B556-0BECC4B4DA9A}" presName="level3hierChild" presStyleCnt="0"/>
      <dgm:spPr/>
    </dgm:pt>
  </dgm:ptLst>
  <dgm:cxnLst>
    <dgm:cxn modelId="{95735572-ACCA-4998-AE73-70D1F8D7314E}" type="presOf" srcId="{1A2A4B40-11A0-43F1-A54F-4D595766A3A3}" destId="{3299680A-87E6-4D11-98F9-F2F669CF0F00}" srcOrd="0" destOrd="0" presId="urn:microsoft.com/office/officeart/2008/layout/HorizontalMultiLevelHierarchy"/>
    <dgm:cxn modelId="{0F6AC001-1514-4924-891B-6B4B022AA4EA}" srcId="{EF5719DE-369E-47A7-99C2-C8326226FFAF}" destId="{F6740A97-E81A-412F-8F00-573E3C9714A9}" srcOrd="0" destOrd="0" parTransId="{DB6B14F5-780D-4748-B3A1-D88CC7A0E48E}" sibTransId="{51C36FCE-8C6F-4EB6-BFD5-186FE710876E}"/>
    <dgm:cxn modelId="{BC5E9133-6466-4091-98AA-6DF5A107FE89}" type="presOf" srcId="{19291907-D13B-4F74-BF77-72D00E5A0502}" destId="{D497BAD9-7FD8-41D8-AA9A-59ABEEA66A87}" srcOrd="1" destOrd="0" presId="urn:microsoft.com/office/officeart/2008/layout/HorizontalMultiLevelHierarchy"/>
    <dgm:cxn modelId="{9848FC5A-442C-4EB5-AFB4-4267A99476B6}" type="presOf" srcId="{0BC5DC96-096F-4B80-BFD6-C3B6A5B41D76}" destId="{71000EDF-EDF2-4336-94E6-6AF80816DBE1}" srcOrd="0" destOrd="0" presId="urn:microsoft.com/office/officeart/2008/layout/HorizontalMultiLevelHierarchy"/>
    <dgm:cxn modelId="{B443C509-0F0F-45CC-9482-E56863D294BC}" type="presOf" srcId="{F6740A97-E81A-412F-8F00-573E3C9714A9}" destId="{6FF55CAF-5E97-4B15-9691-23B8FA6200E1}" srcOrd="0" destOrd="0" presId="urn:microsoft.com/office/officeart/2008/layout/HorizontalMultiLevelHierarchy"/>
    <dgm:cxn modelId="{19E23A20-67AC-4504-8A0D-D10C3E4D402C}" type="presOf" srcId="{0A41AD82-3040-4D41-B596-1848411212E0}" destId="{2050E234-16DD-4BB7-9774-B6FF99C0698A}" srcOrd="1" destOrd="0" presId="urn:microsoft.com/office/officeart/2008/layout/HorizontalMultiLevelHierarchy"/>
    <dgm:cxn modelId="{4D72DA43-919F-4186-A98D-978D844DDAD8}" type="presOf" srcId="{EF5719DE-369E-47A7-99C2-C8326226FFAF}" destId="{58843F4E-7D89-4649-8AFF-283198339E71}" srcOrd="0" destOrd="0" presId="urn:microsoft.com/office/officeart/2008/layout/HorizontalMultiLevelHierarchy"/>
    <dgm:cxn modelId="{19FA403B-9C30-411C-9DFD-48C7FA98C9C7}" type="presOf" srcId="{3A199A79-C6BC-437A-BA97-990BC15B22DE}" destId="{90924F2F-5BE3-4145-82D9-3E0E102C59A5}" srcOrd="0" destOrd="0" presId="urn:microsoft.com/office/officeart/2008/layout/HorizontalMultiLevelHierarchy"/>
    <dgm:cxn modelId="{6531F5BB-A682-4BB0-AE20-5EAE7FF0DFD4}" srcId="{F6740A97-E81A-412F-8F00-573E3C9714A9}" destId="{1A2A4B40-11A0-43F1-A54F-4D595766A3A3}" srcOrd="1" destOrd="0" parTransId="{0BC5DC96-096F-4B80-BFD6-C3B6A5B41D76}" sibTransId="{AF2B2672-66C9-4ADB-B72E-E1E15E2BAAA0}"/>
    <dgm:cxn modelId="{0D4411E8-0A0C-4FC2-90A8-D591A2ECA2F7}" type="presOf" srcId="{0BC5DC96-096F-4B80-BFD6-C3B6A5B41D76}" destId="{EC36CEA3-D9E7-4300-9F7A-A7C1D465E1E9}" srcOrd="1" destOrd="0" presId="urn:microsoft.com/office/officeart/2008/layout/HorizontalMultiLevelHierarchy"/>
    <dgm:cxn modelId="{9956A8DE-1DC9-425D-B7AA-4845FA5CAF1D}" type="presOf" srcId="{1D85FDE8-D66C-4594-B556-0BECC4B4DA9A}" destId="{F2571C9E-1FB6-4756-8DE9-93122DC7307E}" srcOrd="0" destOrd="0" presId="urn:microsoft.com/office/officeart/2008/layout/HorizontalMultiLevelHierarchy"/>
    <dgm:cxn modelId="{31C89369-AD0D-45C1-9EEE-F5007C2FB2D8}" srcId="{F6740A97-E81A-412F-8F00-573E3C9714A9}" destId="{1D85FDE8-D66C-4594-B556-0BECC4B4DA9A}" srcOrd="2" destOrd="0" parTransId="{19291907-D13B-4F74-BF77-72D00E5A0502}" sibTransId="{387D6468-EFB5-4252-8DF4-5BA8DCDD2934}"/>
    <dgm:cxn modelId="{BBF8444C-75A2-4239-AD8B-A463DC0E9BBF}" type="presOf" srcId="{19291907-D13B-4F74-BF77-72D00E5A0502}" destId="{DC26D95E-CE98-493C-9C00-415222D460CD}" srcOrd="0" destOrd="0" presId="urn:microsoft.com/office/officeart/2008/layout/HorizontalMultiLevelHierarchy"/>
    <dgm:cxn modelId="{DD254A57-14BE-4468-A4A4-294AD2A1B39E}" type="presOf" srcId="{0A41AD82-3040-4D41-B596-1848411212E0}" destId="{7C9AA57E-154E-4DC2-8612-7DFF38C22CC8}" srcOrd="0" destOrd="0" presId="urn:microsoft.com/office/officeart/2008/layout/HorizontalMultiLevelHierarchy"/>
    <dgm:cxn modelId="{1FD50135-16F3-43B4-9E5F-4737CCC18D36}" srcId="{F6740A97-E81A-412F-8F00-573E3C9714A9}" destId="{3A199A79-C6BC-437A-BA97-990BC15B22DE}" srcOrd="0" destOrd="0" parTransId="{0A41AD82-3040-4D41-B596-1848411212E0}" sibTransId="{A598FEB1-540B-4175-9A85-3E3A19AA4CEB}"/>
    <dgm:cxn modelId="{37952B5D-C304-4909-997D-53C52ED8DA25}" type="presParOf" srcId="{58843F4E-7D89-4649-8AFF-283198339E71}" destId="{7EF357B1-8C65-4E37-B60E-7D4E1F83CFDD}" srcOrd="0" destOrd="0" presId="urn:microsoft.com/office/officeart/2008/layout/HorizontalMultiLevelHierarchy"/>
    <dgm:cxn modelId="{01E6CE21-8F0F-42A7-AF4A-46D0C3DB59F3}" type="presParOf" srcId="{7EF357B1-8C65-4E37-B60E-7D4E1F83CFDD}" destId="{6FF55CAF-5E97-4B15-9691-23B8FA6200E1}" srcOrd="0" destOrd="0" presId="urn:microsoft.com/office/officeart/2008/layout/HorizontalMultiLevelHierarchy"/>
    <dgm:cxn modelId="{2CBEDB5F-7631-4FC1-8C23-0899EED34F9C}" type="presParOf" srcId="{7EF357B1-8C65-4E37-B60E-7D4E1F83CFDD}" destId="{5964266E-C5EE-4726-AC2B-529996E6CD71}" srcOrd="1" destOrd="0" presId="urn:microsoft.com/office/officeart/2008/layout/HorizontalMultiLevelHierarchy"/>
    <dgm:cxn modelId="{EE7EDB1E-62DD-499F-A94F-A7CAC2D6695A}" type="presParOf" srcId="{5964266E-C5EE-4726-AC2B-529996E6CD71}" destId="{7C9AA57E-154E-4DC2-8612-7DFF38C22CC8}" srcOrd="0" destOrd="0" presId="urn:microsoft.com/office/officeart/2008/layout/HorizontalMultiLevelHierarchy"/>
    <dgm:cxn modelId="{285265D3-24DA-45A6-B658-C6689505C592}" type="presParOf" srcId="{7C9AA57E-154E-4DC2-8612-7DFF38C22CC8}" destId="{2050E234-16DD-4BB7-9774-B6FF99C0698A}" srcOrd="0" destOrd="0" presId="urn:microsoft.com/office/officeart/2008/layout/HorizontalMultiLevelHierarchy"/>
    <dgm:cxn modelId="{DED2E4DA-2E48-4FCB-9CD4-59CAC0C0E926}" type="presParOf" srcId="{5964266E-C5EE-4726-AC2B-529996E6CD71}" destId="{E16B8566-4E65-4AE7-8648-676C10983E2B}" srcOrd="1" destOrd="0" presId="urn:microsoft.com/office/officeart/2008/layout/HorizontalMultiLevelHierarchy"/>
    <dgm:cxn modelId="{69752CDB-9F57-4B51-937F-B3CEA250209A}" type="presParOf" srcId="{E16B8566-4E65-4AE7-8648-676C10983E2B}" destId="{90924F2F-5BE3-4145-82D9-3E0E102C59A5}" srcOrd="0" destOrd="0" presId="urn:microsoft.com/office/officeart/2008/layout/HorizontalMultiLevelHierarchy"/>
    <dgm:cxn modelId="{59ACB5FD-9760-4E53-89D1-15FC43ECA198}" type="presParOf" srcId="{E16B8566-4E65-4AE7-8648-676C10983E2B}" destId="{463365DF-707D-4254-B462-F400D58C5A4D}" srcOrd="1" destOrd="0" presId="urn:microsoft.com/office/officeart/2008/layout/HorizontalMultiLevelHierarchy"/>
    <dgm:cxn modelId="{BF8CABA2-5E64-48F0-8717-48B9B2C99F5E}" type="presParOf" srcId="{5964266E-C5EE-4726-AC2B-529996E6CD71}" destId="{71000EDF-EDF2-4336-94E6-6AF80816DBE1}" srcOrd="2" destOrd="0" presId="urn:microsoft.com/office/officeart/2008/layout/HorizontalMultiLevelHierarchy"/>
    <dgm:cxn modelId="{F514A518-C8FF-4E14-BEE9-909246A25A1F}" type="presParOf" srcId="{71000EDF-EDF2-4336-94E6-6AF80816DBE1}" destId="{EC36CEA3-D9E7-4300-9F7A-A7C1D465E1E9}" srcOrd="0" destOrd="0" presId="urn:microsoft.com/office/officeart/2008/layout/HorizontalMultiLevelHierarchy"/>
    <dgm:cxn modelId="{881C07E2-4AD0-4CCA-BF1B-D2CC4804780D}" type="presParOf" srcId="{5964266E-C5EE-4726-AC2B-529996E6CD71}" destId="{7952FE8E-09EB-41CA-B1D1-1A317968BE88}" srcOrd="3" destOrd="0" presId="urn:microsoft.com/office/officeart/2008/layout/HorizontalMultiLevelHierarchy"/>
    <dgm:cxn modelId="{156B5847-26F8-449A-84CD-1F015C7B7C82}" type="presParOf" srcId="{7952FE8E-09EB-41CA-B1D1-1A317968BE88}" destId="{3299680A-87E6-4D11-98F9-F2F669CF0F00}" srcOrd="0" destOrd="0" presId="urn:microsoft.com/office/officeart/2008/layout/HorizontalMultiLevelHierarchy"/>
    <dgm:cxn modelId="{E4001A86-DD19-474F-B348-8721D86F93C6}" type="presParOf" srcId="{7952FE8E-09EB-41CA-B1D1-1A317968BE88}" destId="{86E670A5-DA8B-4B6C-97A3-BC8B1DA279E1}" srcOrd="1" destOrd="0" presId="urn:microsoft.com/office/officeart/2008/layout/HorizontalMultiLevelHierarchy"/>
    <dgm:cxn modelId="{ABA370B7-9447-4AF6-AD12-99813A698C5C}" type="presParOf" srcId="{5964266E-C5EE-4726-AC2B-529996E6CD71}" destId="{DC26D95E-CE98-493C-9C00-415222D460CD}" srcOrd="4" destOrd="0" presId="urn:microsoft.com/office/officeart/2008/layout/HorizontalMultiLevelHierarchy"/>
    <dgm:cxn modelId="{D501B79D-90CD-4062-BA11-E5BA0E117FC8}" type="presParOf" srcId="{DC26D95E-CE98-493C-9C00-415222D460CD}" destId="{D497BAD9-7FD8-41D8-AA9A-59ABEEA66A87}" srcOrd="0" destOrd="0" presId="urn:microsoft.com/office/officeart/2008/layout/HorizontalMultiLevelHierarchy"/>
    <dgm:cxn modelId="{79ED0C7D-D2FF-42D7-9FF5-A0748908DE93}" type="presParOf" srcId="{5964266E-C5EE-4726-AC2B-529996E6CD71}" destId="{33983E0F-55D7-4C7D-810E-80C7102F6F8D}" srcOrd="5" destOrd="0" presId="urn:microsoft.com/office/officeart/2008/layout/HorizontalMultiLevelHierarchy"/>
    <dgm:cxn modelId="{926ECC89-056F-41E1-998F-4E3697043A32}" type="presParOf" srcId="{33983E0F-55D7-4C7D-810E-80C7102F6F8D}" destId="{F2571C9E-1FB6-4756-8DE9-93122DC7307E}" srcOrd="0" destOrd="0" presId="urn:microsoft.com/office/officeart/2008/layout/HorizontalMultiLevelHierarchy"/>
    <dgm:cxn modelId="{8465D00D-6405-4C1F-9788-68713CDE41CD}" type="presParOf" srcId="{33983E0F-55D7-4C7D-810E-80C7102F6F8D}" destId="{BBFDD625-C323-4F7E-8B69-3CD8CF2664C2}" srcOrd="1" destOrd="0" presId="urn:microsoft.com/office/officeart/2008/layout/HorizontalMultiLevelHierarchy"/>
  </dgm:cxnLst>
  <dgm:bg>
    <a:blipFill>
      <a:blip xmlns:r="http://schemas.openxmlformats.org/officeDocument/2006/relationships" r:embed="rId1"/>
      <a:stretch>
        <a:fillRect/>
      </a:stretch>
    </a:blip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26D95E-CE98-493C-9C00-415222D460CD}">
      <dsp:nvSpPr>
        <dsp:cNvPr id="0" name=""/>
        <dsp:cNvSpPr/>
      </dsp:nvSpPr>
      <dsp:spPr>
        <a:xfrm>
          <a:off x="2136031" y="2991042"/>
          <a:ext cx="745607" cy="15132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72803" y="0"/>
              </a:lnTo>
              <a:lnTo>
                <a:pt x="372803" y="1513247"/>
              </a:lnTo>
              <a:lnTo>
                <a:pt x="745607" y="1513247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2466660" y="3705491"/>
        <a:ext cx="84348" cy="84348"/>
      </dsp:txXfrm>
    </dsp:sp>
    <dsp:sp modelId="{71000EDF-EDF2-4336-94E6-6AF80816DBE1}">
      <dsp:nvSpPr>
        <dsp:cNvPr id="0" name=""/>
        <dsp:cNvSpPr/>
      </dsp:nvSpPr>
      <dsp:spPr>
        <a:xfrm>
          <a:off x="2136031" y="2542229"/>
          <a:ext cx="745607" cy="448813"/>
        </a:xfrm>
        <a:custGeom>
          <a:avLst/>
          <a:gdLst/>
          <a:ahLst/>
          <a:cxnLst/>
          <a:rect l="0" t="0" r="0" b="0"/>
          <a:pathLst>
            <a:path>
              <a:moveTo>
                <a:pt x="0" y="448813"/>
              </a:moveTo>
              <a:lnTo>
                <a:pt x="372803" y="448813"/>
              </a:lnTo>
              <a:lnTo>
                <a:pt x="372803" y="0"/>
              </a:lnTo>
              <a:lnTo>
                <a:pt x="745607" y="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2487077" y="2744879"/>
        <a:ext cx="43513" cy="43513"/>
      </dsp:txXfrm>
    </dsp:sp>
    <dsp:sp modelId="{7C9AA57E-154E-4DC2-8612-7DFF38C22CC8}">
      <dsp:nvSpPr>
        <dsp:cNvPr id="0" name=""/>
        <dsp:cNvSpPr/>
      </dsp:nvSpPr>
      <dsp:spPr>
        <a:xfrm>
          <a:off x="2136031" y="1028982"/>
          <a:ext cx="745607" cy="1962060"/>
        </a:xfrm>
        <a:custGeom>
          <a:avLst/>
          <a:gdLst/>
          <a:ahLst/>
          <a:cxnLst/>
          <a:rect l="0" t="0" r="0" b="0"/>
          <a:pathLst>
            <a:path>
              <a:moveTo>
                <a:pt x="0" y="1962060"/>
              </a:moveTo>
              <a:lnTo>
                <a:pt x="372803" y="1962060"/>
              </a:lnTo>
              <a:lnTo>
                <a:pt x="372803" y="0"/>
              </a:lnTo>
              <a:lnTo>
                <a:pt x="745607" y="0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2456360" y="1957538"/>
        <a:ext cx="104947" cy="104947"/>
      </dsp:txXfrm>
    </dsp:sp>
    <dsp:sp modelId="{6FF55CAF-5E97-4B15-9691-23B8FA6200E1}">
      <dsp:nvSpPr>
        <dsp:cNvPr id="0" name=""/>
        <dsp:cNvSpPr/>
      </dsp:nvSpPr>
      <dsp:spPr>
        <a:xfrm rot="16200000">
          <a:off x="-1228991" y="2617062"/>
          <a:ext cx="5982085" cy="74795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kern="1200" dirty="0" smtClean="0"/>
            <a:t>РАБОТА С ПЕДАГОГАМИ</a:t>
          </a:r>
          <a:endParaRPr lang="ru-RU" sz="3800" kern="1200" dirty="0"/>
        </a:p>
      </dsp:txBody>
      <dsp:txXfrm>
        <a:off x="-1228991" y="2617062"/>
        <a:ext cx="5982085" cy="747959"/>
      </dsp:txXfrm>
    </dsp:sp>
    <dsp:sp modelId="{90924F2F-5BE3-4145-82D9-3E0E102C59A5}">
      <dsp:nvSpPr>
        <dsp:cNvPr id="0" name=""/>
        <dsp:cNvSpPr/>
      </dsp:nvSpPr>
      <dsp:spPr>
        <a:xfrm>
          <a:off x="2881638" y="460683"/>
          <a:ext cx="4689383" cy="11365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МАСТЕРКЛАСС: «Сенсорное развитие раннего возраста» (приложение 6)</a:t>
          </a:r>
          <a:endParaRPr lang="ru-RU" sz="1400" kern="1200" dirty="0"/>
        </a:p>
      </dsp:txBody>
      <dsp:txXfrm>
        <a:off x="2881638" y="460683"/>
        <a:ext cx="4689383" cy="1136596"/>
      </dsp:txXfrm>
    </dsp:sp>
    <dsp:sp modelId="{3299680A-87E6-4D11-98F9-F2F669CF0F00}">
      <dsp:nvSpPr>
        <dsp:cNvPr id="0" name=""/>
        <dsp:cNvSpPr/>
      </dsp:nvSpPr>
      <dsp:spPr>
        <a:xfrm>
          <a:off x="2881638" y="1881429"/>
          <a:ext cx="4802790" cy="132159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КОНСУЛЬТАЦИЯ: «Сенсорное развитие детей раннего возраста в процесс игровой деятельности» (приложение 7)</a:t>
          </a:r>
          <a:endParaRPr lang="ru-RU" sz="1400" kern="1200" dirty="0"/>
        </a:p>
      </dsp:txBody>
      <dsp:txXfrm>
        <a:off x="2881638" y="1881429"/>
        <a:ext cx="4802790" cy="1321599"/>
      </dsp:txXfrm>
    </dsp:sp>
    <dsp:sp modelId="{F2571C9E-1FB6-4756-8DE9-93122DC7307E}">
      <dsp:nvSpPr>
        <dsp:cNvPr id="0" name=""/>
        <dsp:cNvSpPr/>
      </dsp:nvSpPr>
      <dsp:spPr>
        <a:xfrm>
          <a:off x="2881638" y="3487178"/>
          <a:ext cx="4802790" cy="20342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МЕТОДИЧЕСКИЕ РЕКОМЕНДАЦИИ ДЛЯ ВОСПИТАТЕЛЕЙ ПО СОЗДАНИЮ ПРЕДМЕТНО- РАЗВИВАЮЩЕЙ СРЕДЫ ДЛЯ СЕНСОРНОГО РАЗВИТИЯ ДЕТЕЙ РАННЕГО ВОЗРАСТА (приложение 8)</a:t>
          </a:r>
          <a:endParaRPr lang="ru-RU" sz="1400" kern="1200" dirty="0"/>
        </a:p>
      </dsp:txBody>
      <dsp:txXfrm>
        <a:off x="2881638" y="3487178"/>
        <a:ext cx="4802790" cy="20342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28.11.2023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28.11.2023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28.11.2023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28.11.2023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980728"/>
            <a:ext cx="8424935" cy="34299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Тема: «Дидактические игры как средство сенсорного развития детей раннего возраста».</a:t>
            </a:r>
            <a:br>
              <a:rPr lang="ru-RU" b="1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5949280"/>
            <a:ext cx="7632848" cy="87589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Прохоренко И.Н.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Воспитатель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286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ndre\OneDrive\Рабочий стол\ирина\ЭЙДЕТИКА\готово\cropped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 flipH="1" flipV="1">
            <a:off x="8686800" y="6007291"/>
            <a:ext cx="61664" cy="45719"/>
          </a:xfrm>
        </p:spPr>
        <p:txBody>
          <a:bodyPr>
            <a:normAutofit fontScale="25000" lnSpcReduction="20000"/>
          </a:bodyPr>
          <a:lstStyle/>
          <a:p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51520" y="41176"/>
            <a:ext cx="8229600" cy="65152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itchFamily="18" charset="0"/>
              </a:rPr>
              <a:t>Работа с родителями</a:t>
            </a:r>
            <a:endParaRPr lang="ru-RU" sz="3600" dirty="0"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Выноска с четырьмя стрелками 1"/>
          <p:cNvSpPr/>
          <p:nvPr/>
        </p:nvSpPr>
        <p:spPr>
          <a:xfrm>
            <a:off x="2123728" y="2060848"/>
            <a:ext cx="4320480" cy="3024336"/>
          </a:xfrm>
          <a:prstGeom prst="quadArrowCallout">
            <a:avLst>
              <a:gd name="adj1" fmla="val 2701"/>
              <a:gd name="adj2" fmla="val 18515"/>
              <a:gd name="adj3" fmla="val 31485"/>
              <a:gd name="adj4" fmla="val 481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ФОРМА СОВМЕСТНОЙ ДЕЯТЕЛЬНОСТИ С РОДИТЕЛЯМИ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9752" y="955576"/>
            <a:ext cx="410445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РОДИТЕЛЬСКОЕ СОБРАНИЕ «ПУТЕШЕСТВИЕ В СТРАНУ СЕНСОРИКИ»  </a:t>
            </a:r>
            <a:r>
              <a:rPr lang="ru-RU" sz="1050" b="1" dirty="0" smtClean="0">
                <a:solidFill>
                  <a:schemeClr val="tx1"/>
                </a:solidFill>
              </a:rPr>
              <a:t>(</a:t>
            </a:r>
            <a:r>
              <a:rPr lang="ru-RU" sz="1050" dirty="0" smtClean="0">
                <a:solidFill>
                  <a:schemeClr val="tx1"/>
                </a:solidFill>
              </a:rPr>
              <a:t>приложение 2)</a:t>
            </a:r>
            <a:endParaRPr lang="ru-RU" sz="105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44208" y="2924944"/>
            <a:ext cx="269979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РАЗДАТОЧНАЯ ИНФОРМАЦИЯ </a:t>
            </a:r>
            <a:r>
              <a:rPr lang="ru-RU" sz="1050" dirty="0" smtClean="0">
                <a:solidFill>
                  <a:schemeClr val="tx1"/>
                </a:solidFill>
              </a:rPr>
              <a:t>(брошюры памятки)  (приложение 3)</a:t>
            </a:r>
            <a:endParaRPr lang="ru-RU" sz="105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924944"/>
            <a:ext cx="2483768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ИНДИВИДУАЛЬНЫЕ КОНСУЛЬТАЦИИ </a:t>
            </a:r>
          </a:p>
          <a:p>
            <a:pPr algn="ctr"/>
            <a:r>
              <a:rPr lang="ru-RU" sz="1050" dirty="0" smtClean="0">
                <a:solidFill>
                  <a:schemeClr val="tx1"/>
                </a:solidFill>
              </a:rPr>
              <a:t>(приложение 5)</a:t>
            </a:r>
            <a:endParaRPr lang="ru-RU" sz="105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83767" y="5229200"/>
            <a:ext cx="3960441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МАСТЕР- КЛАСС ДЛЯ РОДИТЕЛЕЙ: «СЕНСОРНОЕ РАЗВИТИЕ ДЕТЕЙ В ДОМАШНИХ УСЛОВИЯХ»</a:t>
            </a:r>
          </a:p>
          <a:p>
            <a:pPr algn="ctr"/>
            <a:r>
              <a:rPr lang="ru-RU" sz="1050" dirty="0" smtClean="0">
                <a:solidFill>
                  <a:schemeClr val="tx1"/>
                </a:solidFill>
              </a:rPr>
              <a:t>(приложение 4)</a:t>
            </a:r>
            <a:endParaRPr lang="ru-RU" sz="10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48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683568" y="274638"/>
            <a:ext cx="7632848" cy="70609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600" dirty="0" smtClean="0">
                <a:solidFill>
                  <a:schemeClr val="accent1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Взаимодействие с педагогами</a:t>
            </a:r>
            <a:br>
              <a:rPr lang="ru-RU" sz="3600" dirty="0" smtClean="0">
                <a:solidFill>
                  <a:schemeClr val="accent1"/>
                </a:solidFill>
                <a:effectLst/>
                <a:latin typeface="Times New Roman" pitchFamily="18" charset="0"/>
                <a:ea typeface="Cambria Math" pitchFamily="18" charset="0"/>
                <a:cs typeface="Times New Roman" pitchFamily="18" charset="0"/>
              </a:rPr>
            </a:br>
            <a:endParaRPr lang="ru-RU" sz="3600" dirty="0">
              <a:solidFill>
                <a:schemeClr val="accent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54967076"/>
              </p:ext>
            </p:extLst>
          </p:nvPr>
        </p:nvGraphicFramePr>
        <p:xfrm>
          <a:off x="71500" y="836712"/>
          <a:ext cx="9072500" cy="5982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2417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ndre\OneDrive\Рабочий стол\ирина\ЭЙДЕТИКА\готово\cropped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ДИАГНОСТИКИ СЕНСОРНЫХЭТАЛОНОВ У ДЕТЕЙ В КОНЦЕ 2021 ГОДА</a:t>
            </a:r>
            <a:endParaRPr lang="ru-RU" sz="2800" dirty="0">
              <a:solidFill>
                <a:schemeClr val="accent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3585996"/>
              </p:ext>
            </p:extLst>
          </p:nvPr>
        </p:nvGraphicFramePr>
        <p:xfrm>
          <a:off x="611560" y="1484784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5012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ndre\OneDrive\Рабочий стол\ирина\ЭЙДЕТИКА\готово\cropped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диагностики сенсорных эталонов у детей в конце </a:t>
            </a:r>
            <a:r>
              <a:rPr lang="ru-RU" dirty="0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года.</a:t>
            </a:r>
            <a:br>
              <a:rPr lang="ru-RU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603999979"/>
              </p:ext>
            </p:extLst>
          </p:nvPr>
        </p:nvGraphicFramePr>
        <p:xfrm>
          <a:off x="539552" y="1268760"/>
          <a:ext cx="8208912" cy="4032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627784" y="4725144"/>
            <a:ext cx="64207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дальнейшем планирую продолжить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обогащать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группу дидактическим материалом по сенсорному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развитию детей.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 пополнять сенсорный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уголок играми, сделанными своими руками и с взаимодействием с родителями.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разнообразить работу с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родителями, повысить их компетентность по сенсорному развитию детей раннего возраста.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65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124744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раннего возраста сенсорное развитие имеет большое значение, т. к. оно является фундаментом для развития мышления, способствует развитию речи, памяти и внимания. В процессе сенсорного развития детей происходит реализация следующих задач: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 формируются у детей представления о свойствах предметов: их форме, размере, цвете, положении в пространстве;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развивается восприятие окружающего мира;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обучаются способам исследования окружающего мира: наложению, прикладыванию, ощупыванию, группировке.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развивается мелкая моторика рук.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Заключение, перспектива.</a:t>
            </a:r>
            <a:endParaRPr lang="ru-RU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Andre\OneDrive\Рабочий стол\ирина\ЭЙДЕТИКА\готово\kartinki-na-prozrachnom-fone-dlya-detej-2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797152"/>
            <a:ext cx="313184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23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ndre\OneDrive\Рабочий стол\ирина\ЭЙДЕТИКА\готово\dSaGOP9GPR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196752"/>
            <a:ext cx="8496944" cy="4176465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Основная особенность дидактических игр - обучающая. Дидактическая игра помогает сделать учебный материал увлекательным, создать радостное рабочее настроение. Это повышает познавательную активность ребенка. Ребёнок, увлечённый игрой, не замечает того, что учиться, хотя то и дело сталкиваются с заданиями, которые требуют от него мыслительной деятельности.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Поэтому эффективность дидактической игры как средства развития познавательной активности детей дошкольного возраста очевидна.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</a:t>
            </a:r>
            <a:r>
              <a:rPr lang="ru-RU" dirty="0">
                <a:solidFill>
                  <a:schemeClr val="accent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дидактической игры</a:t>
            </a:r>
          </a:p>
        </p:txBody>
      </p:sp>
    </p:spTree>
    <p:extLst>
      <p:ext uri="{BB962C8B-B14F-4D97-AF65-F5344CB8AC3E}">
        <p14:creationId xmlns:p14="http://schemas.microsoft.com/office/powerpoint/2010/main" val="316802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1386519"/>
              </p:ext>
            </p:extLst>
          </p:nvPr>
        </p:nvGraphicFramePr>
        <p:xfrm>
          <a:off x="395536" y="1481138"/>
          <a:ext cx="8496944" cy="52602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968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186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814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287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Содержание работы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Сроки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Результат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861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Изучение научной и учебно – методической литературы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 течение двух лет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накопление теоретического материала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4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Выступление на родительском собрании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октябрь </a:t>
                      </a:r>
                      <a:r>
                        <a:rPr lang="ru-RU" sz="1200" dirty="0" smtClean="0">
                          <a:effectLst/>
                        </a:rPr>
                        <a:t>2024г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Привлечение родителей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861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Разработка перспективного плана по теме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сентябрь </a:t>
                      </a:r>
                      <a:r>
                        <a:rPr lang="ru-RU" sz="1200" dirty="0" smtClean="0">
                          <a:effectLst/>
                        </a:rPr>
                        <a:t>2024г</a:t>
                      </a:r>
                      <a:r>
                        <a:rPr lang="ru-RU" sz="1200" dirty="0">
                          <a:effectLst/>
                        </a:rPr>
                        <a:t>.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Составление схемы реализации проекта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4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Разработка конспектов занятий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Сентябрь2023г</a:t>
                      </a:r>
                      <a:r>
                        <a:rPr lang="ru-RU" sz="1200" dirty="0">
                          <a:effectLst/>
                        </a:rPr>
                        <a:t>. – </a:t>
                      </a:r>
                      <a:r>
                        <a:rPr lang="ru-RU" sz="1200" dirty="0" smtClean="0">
                          <a:effectLst/>
                        </a:rPr>
                        <a:t>август 2024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Реализация проекта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861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Выступление на МО детского сада по теме самообразования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Февраль </a:t>
                      </a:r>
                      <a:r>
                        <a:rPr lang="ru-RU" sz="1200" dirty="0" smtClean="0">
                          <a:effectLst/>
                        </a:rPr>
                        <a:t>2024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Обобщение и распространения опыта работы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861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Доклад на педагогическом совете ДОУ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Март </a:t>
                      </a:r>
                      <a:r>
                        <a:rPr lang="ru-RU" sz="1200" dirty="0" smtClean="0">
                          <a:effectLst/>
                        </a:rPr>
                        <a:t>2024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Внедрение опыта работы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861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Изготовление и обновление игр для уголка сенсорики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 течение двух лет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Накопление практического материала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6861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Создание картотеки дидактических игр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 течение двух лет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Накопление практического материала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116" marR="59116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  <a:effectLst/>
              </a:rPr>
              <a:t>Перспектива и дальнейшее направление моей работы «Дидактические игры как средство сенсорного развития детей раннего возраста».</a:t>
            </a:r>
            <a:endParaRPr lang="ru-RU" sz="2400" dirty="0">
              <a:solidFill>
                <a:schemeClr val="accent1"/>
              </a:solidFill>
            </a:endParaRPr>
          </a:p>
        </p:txBody>
      </p:sp>
      <p:pic>
        <p:nvPicPr>
          <p:cNvPr id="5" name="Picture 3" descr="C:\Users\Andre\OneDrive\Рабочий стол\ирина\ЭЙДЕТИКА\готово\kartinki-na-prozrachnom-fone-dlya-detej-2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88640"/>
            <a:ext cx="864096" cy="553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4399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ndre\OneDrive\Рабочий стол\ирина\ЭЙДЕТИКА\готово\cropped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6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23728" y="4221088"/>
            <a:ext cx="6264696" cy="1080120"/>
          </a:xfrm>
        </p:spPr>
        <p:txBody>
          <a:bodyPr/>
          <a:lstStyle/>
          <a:p>
            <a:pPr marL="109728" indent="0">
              <a:buNone/>
            </a:pPr>
            <a:r>
              <a:rPr lang="ru-RU" dirty="0" smtClean="0"/>
              <a:t>БЛАГОДАРЮ ЗА ВНИМАНИЕ!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02116" cy="388843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  <a:latin typeface="Century" panose="02040604050505020304" pitchFamily="18" charset="0"/>
              </a:rPr>
              <a:t>Быть воспитателем – это призвание! Это значит, снова и снова проживать детство с каждым ребёнком. Видеть мир его </a:t>
            </a:r>
            <a:r>
              <a:rPr lang="ru-RU" dirty="0">
                <a:solidFill>
                  <a:schemeClr val="accent1"/>
                </a:solidFill>
                <a:latin typeface="Century" panose="02040604050505020304" pitchFamily="18" charset="0"/>
              </a:rPr>
              <a:t>г</a:t>
            </a:r>
            <a:r>
              <a:rPr lang="ru-RU" dirty="0" smtClean="0">
                <a:solidFill>
                  <a:schemeClr val="accent1"/>
                </a:solidFill>
                <a:latin typeface="Century" panose="02040604050505020304" pitchFamily="18" charset="0"/>
              </a:rPr>
              <a:t>лазами, удивляться и познавать вместе с ним</a:t>
            </a:r>
            <a:r>
              <a:rPr lang="ru-RU" dirty="0" smtClean="0">
                <a:solidFill>
                  <a:schemeClr val="accent1"/>
                </a:solidFill>
              </a:rPr>
              <a:t>.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9219" name="Picture 3" descr="C:\Users\Andre\OneDrive\Рабочий стол\ирина\ЭЙДЕТИКА\готово\kartinki-na-prozrachnom-fone-dlya-detej-2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5013176"/>
            <a:ext cx="1944216" cy="124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941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ndre\OneDrive\Рабочий стол\ирина\ЭЙДЕТИКА\готово\1614805130_189-p-fon-dlya-prezentatsii-detskii-sad-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144000" cy="609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400600"/>
          </a:xfrm>
        </p:spPr>
        <p:txBody>
          <a:bodyPr>
            <a:normAutofit/>
          </a:bodyPr>
          <a:lstStyle/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едостаточный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развития сенсорных представлений у детей раннего возраста. Развитие сенсорных представлений у ребёнка без руководства взрослого проходит путём проб и ошибок.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сновной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формой и содержанием организации жизни детей дошкольного возраста является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Играя, ребенок учится осязанию, восприятию и усваивает все сенсорные эталоны; учится сопоставлять, сравнивать, устанавливать закономерности,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188640"/>
            <a:ext cx="5112568" cy="69269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АКТУАЛЬНОСТЬ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679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ndre\OneDrive\Рабочий стол\ирина\ЭЙДЕТИКА\готово\1676741711_gas-kvas-com-p-malchik-v-detskom-sadu-risunok-2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555122"/>
            <a:ext cx="1997967" cy="126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4869160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Задачи: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Подобрать и внедрить в образовательный процесс серию дидактических игр по формированию представлений о сенсорных эталонах величины, формы и цвета у детей раннего возраста.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Обогатить развивающую предметно-пространственную среду в группе разнообразными пособиями, стимулирующими самостоятельное применение полученных представлений.</a:t>
            </a: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(компетенции)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родителей и педагогов по сенсорному развитию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раннего возраста.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21014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effectLst/>
              </a:rPr>
              <a:t>Цель</a:t>
            </a:r>
            <a:r>
              <a:rPr lang="ru-RU" dirty="0" smtClean="0"/>
              <a:t>: </a:t>
            </a:r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сенсорное 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детей раннего возраста посредством дидактических игр</a:t>
            </a:r>
            <a:r>
              <a:rPr lang="ru-RU" sz="2800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2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2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2523736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1 этап- «игровой».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ребенку были даны несколько зеленых огурчиков и помидорчиков. После изучения и рассмотрения каждого предмета, им было предложено разложить овощи (огурцы отдельно от помидор).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детей научиться различать овал от круга и цвет красный от зеленого. </a:t>
            </a:r>
            <a:endParaRPr lang="ru-RU" sz="28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Andre\OneDrive\Рабочий стол\ирина\ЭЙДЕТИКА\IMG_59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8" y="4009707"/>
            <a:ext cx="4471013" cy="284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ndre\OneDrive\Рабочий стол\ирина\ЭЙДЕТИКА\IMG_59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09707"/>
            <a:ext cx="4341634" cy="282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ndre\OneDrive\Рабочий стол\ирина\ЭЙДЕТИКА\готово\kartinki-na-prozrachnom-fone-dlya-detej-2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490" y="764704"/>
            <a:ext cx="1944216" cy="124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258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раздали бесцветные овалы и кружки.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аналогии они должны разложить в разные корзинки овалы и кружки. В данные момент детям проговаривается: «представьте себе, на что похож овал, какого он цвета?» У детей формируется и сенсорное, и слуховое восприятия предмета и его цвет.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 этап- «обучающий»</a:t>
            </a:r>
            <a:endParaRPr lang="ru-RU" dirty="0"/>
          </a:p>
        </p:txBody>
      </p:sp>
      <p:pic>
        <p:nvPicPr>
          <p:cNvPr id="2050" name="Picture 2" descr="C:\Users\Andre\OneDrive\Рабочий стол\ирина\ЭЙДЕТИКА\IMG_59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" t="790" r="33337" b="45987"/>
          <a:stretch/>
        </p:blipFill>
        <p:spPr bwMode="auto">
          <a:xfrm>
            <a:off x="4644008" y="4407923"/>
            <a:ext cx="3888432" cy="231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ndre\OneDrive\Рабочий стол\ирина\ЭЙДЕТИКА\готово\1676741711_gas-kvas-com-p-malchik-v-detskom-sadu-risunok-2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952474"/>
            <a:ext cx="1997967" cy="1261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ndre\OneDrive\Рабочий стол\ирина\ЭЙДЕТИКА\готово\kartinki-na-prozrachnom-fone-dlya-detej-2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8134" y="188640"/>
            <a:ext cx="1944216" cy="124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25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Постепенно увеличивая количество цвета и формы предметов идет усложнение задач.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Воспитанники:</a:t>
            </a:r>
          </a:p>
          <a:p>
            <a:pPr marL="109728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Узнают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называют основные цвета спектра (красный, жёлтый, синий, зелёный)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 этап: «закрепление»</a:t>
            </a:r>
            <a:endParaRPr lang="ru-RU" dirty="0"/>
          </a:p>
        </p:txBody>
      </p:sp>
      <p:pic>
        <p:nvPicPr>
          <p:cNvPr id="3074" name="Picture 2" descr="C:\Users\Andre\OneDrive\Рабочий стол\ирина\ЭЙДЕТИКА\IMG_58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861048"/>
            <a:ext cx="364840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ndre\OneDrive\Рабочий стол\ирина\ЭЙДЕТИКА\IMG_5830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21" b="27841"/>
          <a:stretch/>
        </p:blipFill>
        <p:spPr bwMode="auto">
          <a:xfrm>
            <a:off x="1043608" y="3868271"/>
            <a:ext cx="2834685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25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05064"/>
            <a:ext cx="7740352" cy="2160240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и называют величину предметов (большой - маленький)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предметы по форме и называют их (кубик, кирпичик, шар, др.)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Различают и называют количество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(один – много).</a:t>
            </a:r>
          </a:p>
          <a:p>
            <a:endParaRPr lang="ru-RU" dirty="0"/>
          </a:p>
        </p:txBody>
      </p:sp>
      <p:pic>
        <p:nvPicPr>
          <p:cNvPr id="4098" name="Picture 2" descr="C:\Users\Andre\OneDrive\Рабочий стол\ирина\ЭЙДЕТИКА\IMG_58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5" y="71626"/>
            <a:ext cx="3960440" cy="371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ndre\OneDrive\Рабочий стол\ирина\ЭЙДЕТИКА\IMG_58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941168"/>
            <a:ext cx="3096344" cy="184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ndre\OneDrive\Рабочий стол\ирина\ЭЙДЕТИКА\IMG_58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71626"/>
            <a:ext cx="3672408" cy="370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503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ndre\OneDrive\Рабочий стол\ирина\ЭЙДЕТИКА\готово\cropped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0" y="1"/>
            <a:ext cx="91243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395536" y="188640"/>
            <a:ext cx="8229600" cy="1152127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>
            <a:lvl1pPr marL="365760" indent="-256032" algn="l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1792" indent="-228600" algn="l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Char char="◦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9536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Char char="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2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574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86000" indent="-228600" algn="l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Char char="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важно закрепить навыки через мелкую моторику рук. Ребятам было предложено нарисовать круг и овал пальчиками на песке.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Andre\OneDrive\Рабочий стол\ирина\ЭЙДЕТИКА\IMG_59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5977" y="3774724"/>
            <a:ext cx="3883518" cy="2912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ndre\OneDrive\Рабочий стол\ирина\ЭЙДЕТИКА\IMG_59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56184"/>
            <a:ext cx="5118472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27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89040" y="4671138"/>
            <a:ext cx="5554960" cy="2186862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знают, что такое гречка, фасоль и макароны, а все ли имели возможность потрогать руками ощутить текстуру, форму. Малыши охотно перебирают руками будущую еду, а вот угадать какая из них в мешочках-большая задача. И только через тактильные восприятия разрешается задача  за раз.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784976" cy="1224136"/>
          </a:xfrm>
        </p:spPr>
        <p:txBody>
          <a:bodyPr>
            <a:normAutofit/>
          </a:bodyPr>
          <a:lstStyle/>
          <a:p>
            <a:pPr algn="ctr"/>
            <a:r>
              <a:rPr lang="ru-RU" sz="2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Частично развита мелкая моторика рук, тактильные ощущения.</a:t>
            </a:r>
            <a:br>
              <a:rPr lang="ru-RU" sz="2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Воспитаны волевые черты характера в процессе овладения действиями с предметами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Andre\OneDrive\Рабочий стол\ирина\ЭЙДЕТИКА\IMG_58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32169"/>
            <a:ext cx="3347864" cy="251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ndre\OneDrive\Рабочий стол\ирина\ЭЙДЕТИКА\IMG_58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85" y="908720"/>
            <a:ext cx="230425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Andre\OneDrive\Рабочий стол\ирина\ЭЙДЕТИКА\IMG_586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68760"/>
            <a:ext cx="4536504" cy="3402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Andre\OneDrive\Рабочий стол\ирина\ЭЙДЕТИКА\IMG_586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76872"/>
            <a:ext cx="2952327" cy="1911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444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290</TotalTime>
  <Words>719</Words>
  <Application>Microsoft Office PowerPoint</Application>
  <PresentationFormat>Экран (4:3)</PresentationFormat>
  <Paragraphs>87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Открытая</vt:lpstr>
      <vt:lpstr>Тема: «Дидактические игры как средство сенсорного развития детей раннего возраста». </vt:lpstr>
      <vt:lpstr>АКТУАЛЬНОСТЬ</vt:lpstr>
      <vt:lpstr>Цель: сенсорное развитие детей раннего возраста посредством дидактических игр. </vt:lpstr>
      <vt:lpstr>Задача детей научиться различать овал от круга и цвет красный от зеленого. </vt:lpstr>
      <vt:lpstr>2 этап- «обучающий»</vt:lpstr>
      <vt:lpstr>3 этап: «закрепление»</vt:lpstr>
      <vt:lpstr>Презентация PowerPoint</vt:lpstr>
      <vt:lpstr>Презентация PowerPoint</vt:lpstr>
      <vt:lpstr>Частично развита мелкая моторика рук, тактильные ощущения. Воспитаны волевые черты характера в процессе овладения действиями с предметами.</vt:lpstr>
      <vt:lpstr>Работа с родителями</vt:lpstr>
      <vt:lpstr>Презентация PowerPoint</vt:lpstr>
      <vt:lpstr>РЕЗУЛЬТАТЫ ДИАГНОСТИКИ СЕНСОРНЫХЭТАЛОНОВ У ДЕТЕЙ В КОНЦЕ 2021 ГОДА</vt:lpstr>
      <vt:lpstr>Результаты диагностики сенсорных эталонов у детей в конце 2022 года. </vt:lpstr>
      <vt:lpstr>Заключение, перспектива.</vt:lpstr>
      <vt:lpstr>Эффективность дидактической игры</vt:lpstr>
      <vt:lpstr>Перспектива и дальнейшее направление моей работы «Дидактические игры как средство сенсорного развития детей раннего возраста».</vt:lpstr>
      <vt:lpstr>Быть воспитателем – это призвание! Это значит, снова и снова проживать детство с каждым ребёнком. Видеть мир его глазами, удивляться и познавать вместе с ним.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«Дидактические игры как средство сенсорного развития детей раннего возраста».</dc:title>
  <dc:creator>Андрей Андреев</dc:creator>
  <cp:lastModifiedBy>Ирина</cp:lastModifiedBy>
  <cp:revision>33</cp:revision>
  <dcterms:created xsi:type="dcterms:W3CDTF">2023-10-22T08:04:39Z</dcterms:created>
  <dcterms:modified xsi:type="dcterms:W3CDTF">2023-11-28T14:13:38Z</dcterms:modified>
</cp:coreProperties>
</file>