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240" cy="1071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73440"/>
            <a:ext cx="2649240" cy="1071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292760" cy="1071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815120" y="1600200"/>
            <a:ext cx="1292760" cy="1071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2773440"/>
            <a:ext cx="1292760" cy="1071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1815120" y="2773440"/>
            <a:ext cx="1292760" cy="1071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52840" cy="1071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353240" y="1600200"/>
            <a:ext cx="852840" cy="1071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2248920" y="1600200"/>
            <a:ext cx="852840" cy="1071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2773440"/>
            <a:ext cx="852840" cy="1071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1353240" y="2773440"/>
            <a:ext cx="852840" cy="1071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2248920" y="2773440"/>
            <a:ext cx="852840" cy="1071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583640"/>
            <a:ext cx="2649240" cy="2279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240" cy="224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292760" cy="224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1815120" y="1600200"/>
            <a:ext cx="1292760" cy="224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8880" cy="5296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292760" cy="1071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1815120" y="1600200"/>
            <a:ext cx="1292760" cy="224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2773440"/>
            <a:ext cx="1292760" cy="1071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583640"/>
            <a:ext cx="2649240" cy="2279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292760" cy="224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1815120" y="1600200"/>
            <a:ext cx="1292760" cy="1071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1815120" y="2773440"/>
            <a:ext cx="1292760" cy="1071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292760" cy="1071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1815120" y="1600200"/>
            <a:ext cx="1292760" cy="1071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2773440"/>
            <a:ext cx="2649240" cy="1071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240" cy="1071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2773440"/>
            <a:ext cx="2649240" cy="1071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292760" cy="1071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1815120" y="1600200"/>
            <a:ext cx="1292760" cy="1071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2773440"/>
            <a:ext cx="1292760" cy="1071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1815120" y="2773440"/>
            <a:ext cx="1292760" cy="1071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52840" cy="1071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1353240" y="1600200"/>
            <a:ext cx="852840" cy="1071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2248920" y="1600200"/>
            <a:ext cx="852840" cy="1071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2773440"/>
            <a:ext cx="852840" cy="1071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1353240" y="2773440"/>
            <a:ext cx="852840" cy="1071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2248920" y="2773440"/>
            <a:ext cx="852840" cy="1071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457200" y="1583640"/>
            <a:ext cx="2649240" cy="2279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240" cy="224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292760" cy="224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1815120" y="1600200"/>
            <a:ext cx="1292760" cy="224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240" cy="224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8880" cy="5296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292760" cy="1071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1815120" y="1600200"/>
            <a:ext cx="1292760" cy="224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57200" y="2773440"/>
            <a:ext cx="1292760" cy="1071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292760" cy="224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1815120" y="1600200"/>
            <a:ext cx="1292760" cy="1071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1815120" y="2773440"/>
            <a:ext cx="1292760" cy="1071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292760" cy="1071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1815120" y="1600200"/>
            <a:ext cx="1292760" cy="1071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57200" y="2773440"/>
            <a:ext cx="2649240" cy="1071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240" cy="1071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57200" y="2773440"/>
            <a:ext cx="2649240" cy="1071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292760" cy="1071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1815120" y="1600200"/>
            <a:ext cx="1292760" cy="1071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57200" y="2773440"/>
            <a:ext cx="1292760" cy="1071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1815120" y="2773440"/>
            <a:ext cx="1292760" cy="1071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52840" cy="1071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1353240" y="1600200"/>
            <a:ext cx="852840" cy="1071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2248920" y="1600200"/>
            <a:ext cx="852840" cy="1071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457200" y="2773440"/>
            <a:ext cx="852840" cy="1071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6"/>
          <p:cNvSpPr>
            <a:spLocks noGrp="1"/>
          </p:cNvSpPr>
          <p:nvPr>
            <p:ph type="body"/>
          </p:nvPr>
        </p:nvSpPr>
        <p:spPr>
          <a:xfrm>
            <a:off x="1353240" y="2773440"/>
            <a:ext cx="852840" cy="1071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7"/>
          <p:cNvSpPr>
            <a:spLocks noGrp="1"/>
          </p:cNvSpPr>
          <p:nvPr>
            <p:ph type="body"/>
          </p:nvPr>
        </p:nvSpPr>
        <p:spPr>
          <a:xfrm>
            <a:off x="2248920" y="2773440"/>
            <a:ext cx="852840" cy="1071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292760" cy="224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1815120" y="1600200"/>
            <a:ext cx="1292760" cy="224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8880" cy="5296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292760" cy="1071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815120" y="1600200"/>
            <a:ext cx="1292760" cy="224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2773440"/>
            <a:ext cx="1292760" cy="1071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292760" cy="224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815120" y="1600200"/>
            <a:ext cx="1292760" cy="1071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815120" y="2773440"/>
            <a:ext cx="1292760" cy="1071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292760" cy="1071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815120" y="1600200"/>
            <a:ext cx="1292760" cy="1071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73440"/>
            <a:ext cx="2649240" cy="1071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240" cy="224568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240" cy="224568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240" cy="224568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57200" y="4060080"/>
            <a:ext cx="2649240" cy="224568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3239640" y="4060080"/>
            <a:ext cx="2649240" cy="224568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6022080" y="4060080"/>
            <a:ext cx="2649240" cy="224568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Рисунок 96"/>
          <p:cNvPicPr/>
          <p:nvPr/>
        </p:nvPicPr>
        <p:blipFill>
          <a:blip r:embed="rId2"/>
          <a:stretch/>
        </p:blipFill>
        <p:spPr>
          <a:xfrm>
            <a:off x="0" y="45720"/>
            <a:ext cx="9099360" cy="6721920"/>
          </a:xfrm>
          <a:prstGeom prst="rect">
            <a:avLst/>
          </a:prstGeom>
          <a:ln>
            <a:noFill/>
          </a:ln>
        </p:spPr>
      </p:pic>
      <p:sp>
        <p:nvSpPr>
          <p:cNvPr id="120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1" name="CustomShape 2"/>
          <p:cNvSpPr/>
          <p:nvPr/>
        </p:nvSpPr>
        <p:spPr>
          <a:xfrm>
            <a:off x="3239640" y="1600200"/>
            <a:ext cx="2649240" cy="224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2" name="CustomShape 3"/>
          <p:cNvSpPr/>
          <p:nvPr/>
        </p:nvSpPr>
        <p:spPr>
          <a:xfrm>
            <a:off x="6022080" y="1600200"/>
            <a:ext cx="2649240" cy="224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3" name="CustomShape 4"/>
          <p:cNvSpPr/>
          <p:nvPr/>
        </p:nvSpPr>
        <p:spPr>
          <a:xfrm>
            <a:off x="457200" y="4060080"/>
            <a:ext cx="2649240" cy="224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4" name="CustomShape 5"/>
          <p:cNvSpPr/>
          <p:nvPr/>
        </p:nvSpPr>
        <p:spPr>
          <a:xfrm>
            <a:off x="3239640" y="4060080"/>
            <a:ext cx="2649240" cy="224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5" name="CustomShape 6"/>
          <p:cNvSpPr/>
          <p:nvPr/>
        </p:nvSpPr>
        <p:spPr>
          <a:xfrm>
            <a:off x="6022080" y="4060080"/>
            <a:ext cx="2649240" cy="224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6" name="Picture 2" descr="C:\Users\tumen.omo\Desktop\Памятки\логотип металлик.png"/>
          <p:cNvPicPr/>
          <p:nvPr/>
        </p:nvPicPr>
        <p:blipFill>
          <a:blip r:embed="rId3" cstate="print"/>
          <a:stretch/>
        </p:blipFill>
        <p:spPr>
          <a:xfrm>
            <a:off x="6215040" y="0"/>
            <a:ext cx="2142720" cy="2142720"/>
          </a:xfrm>
          <a:prstGeom prst="rect">
            <a:avLst/>
          </a:prstGeom>
          <a:ln>
            <a:noFill/>
          </a:ln>
        </p:spPr>
      </p:pic>
      <p:sp>
        <p:nvSpPr>
          <p:cNvPr id="127" name="CustomShape 7"/>
          <p:cNvSpPr/>
          <p:nvPr/>
        </p:nvSpPr>
        <p:spPr>
          <a:xfrm>
            <a:off x="5929200" y="2500200"/>
            <a:ext cx="2785680" cy="147587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ДЕЙСТВИЯ НАСЕЛЕНИЯ ПРИ </a:t>
            </a:r>
            <a:r>
              <a:rPr lang="ru-RU" sz="1800" b="1" strike="noStrike" spc="-1" dirty="0" smtClean="0">
                <a:solidFill>
                  <a:srgbClr val="FF0000"/>
                </a:solidFill>
                <a:latin typeface="Arial"/>
                <a:ea typeface="DejaVu Sans"/>
              </a:rPr>
              <a:t>ВОЗНИКНОВЕНИИ ЧРЕЗВЫЧАЙНЫХ СИТУАЦИЙ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128" name="TextShape 8"/>
          <p:cNvSpPr txBox="1"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TextShape 9"/>
          <p:cNvSpPr txBox="1"/>
          <p:nvPr/>
        </p:nvSpPr>
        <p:spPr>
          <a:xfrm>
            <a:off x="214282" y="357166"/>
            <a:ext cx="2786082" cy="50006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25000" lnSpcReduction="20000"/>
          </a:bodyPr>
          <a:lstStyle/>
          <a:p>
            <a:pPr algn="just"/>
            <a:r>
              <a:rPr lang="ru-RU" sz="4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ПРАВИЛА БЕЗОПАСНОСТИ НА ЛЬДУ</a:t>
            </a:r>
          </a:p>
          <a:p>
            <a:pPr algn="just"/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/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  При переходе по льду необходимо пользоваться оборудованными ледовыми переправами или проложенными тропами, а при их отсутствии, прежде чем двигаться по льду, следует наметить маршрут и убедиться в прочности льда с помощью палки. Категорически запрещается проверять прочность льда ударами ноги. Безопасным для перехода является лед с зеленоватым оттенком и толщиной не менее 7 сантиметров.</a:t>
            </a:r>
          </a:p>
          <a:p>
            <a:pPr algn="just"/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      При переходе по льду необходимо следовать друг за другом на расстоянии 5 - 6 метров и быть готовым оказать немедленную помощь идущему впереди. </a:t>
            </a:r>
          </a:p>
          <a:p>
            <a:pPr algn="just"/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      Во время рыбной ловли нельзя пробивать много лунок на ограниченной площади, прыгать и бегать по льду, собираться большими группами.</a:t>
            </a:r>
          </a:p>
          <a:p>
            <a:pPr algn="just"/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Помните! При оказании помощи человеку, длительное время находившемуся в холодной воде, ни в коем случае нельзя давать ему алкогольные напитки. Алкоголь, расслабляя скованные холодом сосуды конечностей, усилит поступление холодной крови к сердцу. Алкоголь в таком случае провоцирует резкое неуправляемое снижение внутренней температуры тела. А это может привести к летальному исходу. Растирание спиртом или водкой конечностей и отдельных участков тела малоэффективно.</a:t>
            </a:r>
          </a:p>
          <a:p>
            <a:pPr algn="just"/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2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TextShape 10"/>
          <p:cNvSpPr txBox="1"/>
          <p:nvPr/>
        </p:nvSpPr>
        <p:spPr>
          <a:xfrm>
            <a:off x="3000364" y="1142984"/>
            <a:ext cx="2643206" cy="51627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marL="181080" indent="-180360" algn="ctr">
              <a:lnSpc>
                <a:spcPct val="100000"/>
              </a:lnSpc>
            </a:pPr>
            <a:endParaRPr lang="ru-RU" sz="1600" b="1" strike="noStrike" spc="-1" dirty="0" smtClean="0">
              <a:solidFill>
                <a:srgbClr val="002060"/>
              </a:solidFill>
              <a:latin typeface="Times New Roman"/>
            </a:endParaRPr>
          </a:p>
          <a:p>
            <a:pPr marL="181080" indent="-180360" algn="ctr">
              <a:lnSpc>
                <a:spcPct val="100000"/>
              </a:lnSpc>
            </a:pPr>
            <a:endParaRPr lang="ru-RU" sz="1600" b="1" spc="-1" dirty="0" smtClean="0">
              <a:solidFill>
                <a:srgbClr val="002060"/>
              </a:solidFill>
              <a:latin typeface="Times New Roman"/>
            </a:endParaRPr>
          </a:p>
          <a:p>
            <a:pPr marL="181080" indent="-180360" algn="ctr">
              <a:lnSpc>
                <a:spcPct val="100000"/>
              </a:lnSpc>
            </a:pPr>
            <a:endParaRPr lang="ru-RU" sz="1600" b="1" strike="noStrike" spc="-1" dirty="0" smtClean="0">
              <a:solidFill>
                <a:srgbClr val="002060"/>
              </a:solidFill>
              <a:latin typeface="Times New Roman"/>
            </a:endParaRPr>
          </a:p>
          <a:p>
            <a:pPr marL="181080" indent="-180360" algn="ctr">
              <a:lnSpc>
                <a:spcPct val="100000"/>
              </a:lnSpc>
            </a:pPr>
            <a:endParaRPr lang="ru-RU" sz="1600" b="1" spc="-1" dirty="0" smtClean="0">
              <a:solidFill>
                <a:srgbClr val="002060"/>
              </a:solidFill>
              <a:latin typeface="Times New Roman"/>
            </a:endParaRPr>
          </a:p>
          <a:p>
            <a:pPr marL="181080" indent="-180360" algn="ctr">
              <a:lnSpc>
                <a:spcPct val="100000"/>
              </a:lnSpc>
            </a:pPr>
            <a:endParaRPr lang="ru-RU" sz="1600" b="1" strike="noStrike" spc="-1" dirty="0" smtClean="0">
              <a:solidFill>
                <a:srgbClr val="002060"/>
              </a:solidFill>
              <a:latin typeface="Times New Roman"/>
            </a:endParaRPr>
          </a:p>
          <a:p>
            <a:pPr marL="181080" indent="-180360" algn="ctr">
              <a:lnSpc>
                <a:spcPct val="100000"/>
              </a:lnSpc>
            </a:pPr>
            <a:endParaRPr lang="ru-RU" sz="1600" b="1" spc="-1" dirty="0" smtClean="0">
              <a:solidFill>
                <a:srgbClr val="002060"/>
              </a:solidFill>
              <a:latin typeface="Times New Roman"/>
            </a:endParaRPr>
          </a:p>
          <a:p>
            <a:pPr marL="181080" indent="-180360" algn="ctr">
              <a:lnSpc>
                <a:spcPct val="100000"/>
              </a:lnSpc>
            </a:pPr>
            <a:endParaRPr lang="ru-RU" sz="1600" b="1" strike="noStrike" spc="-1" dirty="0" smtClean="0">
              <a:solidFill>
                <a:srgbClr val="002060"/>
              </a:solidFill>
              <a:latin typeface="Times New Roman"/>
            </a:endParaRPr>
          </a:p>
          <a:p>
            <a:pPr marL="181080" indent="-180360" algn="ctr">
              <a:lnSpc>
                <a:spcPct val="100000"/>
              </a:lnSpc>
            </a:pPr>
            <a:endParaRPr lang="ru-RU" sz="1600" b="1" spc="-1" dirty="0" smtClean="0">
              <a:solidFill>
                <a:srgbClr val="002060"/>
              </a:solidFill>
              <a:latin typeface="Times New Roman"/>
            </a:endParaRPr>
          </a:p>
          <a:p>
            <a:pPr marL="181080" indent="-180360" algn="ctr">
              <a:lnSpc>
                <a:spcPct val="100000"/>
              </a:lnSpc>
            </a:pPr>
            <a:endParaRPr lang="ru-RU" sz="1600" b="1" strike="noStrike" spc="-1" dirty="0" smtClean="0">
              <a:solidFill>
                <a:srgbClr val="002060"/>
              </a:solidFill>
              <a:latin typeface="Times New Roman"/>
            </a:endParaRPr>
          </a:p>
          <a:p>
            <a:pPr marL="181080" indent="-180360" algn="ctr">
              <a:lnSpc>
                <a:spcPct val="100000"/>
              </a:lnSpc>
            </a:pPr>
            <a:endParaRPr lang="ru-RU" sz="1600" b="1" spc="-1" dirty="0" smtClean="0">
              <a:solidFill>
                <a:srgbClr val="002060"/>
              </a:solidFill>
              <a:latin typeface="Times New Roman"/>
            </a:endParaRPr>
          </a:p>
          <a:p>
            <a:pPr marL="181080" indent="-180360" algn="ctr">
              <a:lnSpc>
                <a:spcPct val="100000"/>
              </a:lnSpc>
            </a:pPr>
            <a:endParaRPr lang="ru-RU" sz="1600" b="1" strike="noStrike" spc="-1" dirty="0" smtClean="0">
              <a:solidFill>
                <a:srgbClr val="002060"/>
              </a:solidFill>
              <a:latin typeface="Times New Roman"/>
            </a:endParaRPr>
          </a:p>
          <a:p>
            <a:pPr marL="181080" indent="-180360" algn="ctr">
              <a:lnSpc>
                <a:spcPct val="100000"/>
              </a:lnSpc>
            </a:pPr>
            <a:endParaRPr lang="ru-RU" sz="1600" b="1" spc="-1" dirty="0" smtClean="0">
              <a:solidFill>
                <a:srgbClr val="002060"/>
              </a:solidFill>
              <a:latin typeface="Times New Roman"/>
            </a:endParaRPr>
          </a:p>
          <a:p>
            <a:pPr marL="181080" indent="-180360" algn="ctr">
              <a:lnSpc>
                <a:spcPct val="100000"/>
              </a:lnSpc>
            </a:pPr>
            <a:endParaRPr lang="ru-RU" sz="1600" b="1" strike="noStrike" spc="-1" dirty="0" smtClean="0">
              <a:solidFill>
                <a:srgbClr val="002060"/>
              </a:solidFill>
              <a:latin typeface="Times New Roman"/>
            </a:endParaRPr>
          </a:p>
          <a:p>
            <a:pPr marL="181080" indent="-180360" algn="ctr">
              <a:lnSpc>
                <a:spcPct val="100000"/>
              </a:lnSpc>
            </a:pPr>
            <a:endParaRPr lang="ru-RU" sz="1600" b="1" spc="-1" dirty="0" smtClean="0">
              <a:solidFill>
                <a:srgbClr val="002060"/>
              </a:solidFill>
              <a:latin typeface="Times New Roman"/>
            </a:endParaRPr>
          </a:p>
          <a:p>
            <a:pPr marL="181080" indent="-180360" algn="ctr">
              <a:lnSpc>
                <a:spcPct val="100000"/>
              </a:lnSpc>
            </a:pPr>
            <a:endParaRPr lang="ru-RU" sz="1600" b="1" strike="noStrike" spc="-1" dirty="0" smtClean="0">
              <a:solidFill>
                <a:srgbClr val="002060"/>
              </a:solidFill>
              <a:latin typeface="Times New Roman"/>
            </a:endParaRPr>
          </a:p>
          <a:p>
            <a:pPr marL="181080" indent="-180360" algn="ctr">
              <a:lnSpc>
                <a:spcPct val="100000"/>
              </a:lnSpc>
            </a:pPr>
            <a:endParaRPr lang="ru-RU" sz="1200" b="1" strike="noStrike" spc="-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1080" indent="-180360" algn="ctr">
              <a:lnSpc>
                <a:spcPct val="100000"/>
              </a:lnSpc>
            </a:pPr>
            <a:endParaRPr lang="ru-RU" sz="1200" b="1" spc="-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1080" indent="-180360" algn="ctr">
              <a:lnSpc>
                <a:spcPct val="100000"/>
              </a:lnSpc>
            </a:pPr>
            <a:endParaRPr lang="ru-RU" sz="1200" b="1" strike="noStrike" spc="-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1080" indent="-180360" algn="ctr">
              <a:lnSpc>
                <a:spcPct val="100000"/>
              </a:lnSpc>
            </a:pPr>
            <a:endParaRPr lang="ru-RU" sz="1200" b="1" spc="-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1080" indent="-180360" algn="ctr">
              <a:lnSpc>
                <a:spcPct val="100000"/>
              </a:lnSpc>
            </a:pPr>
            <a:r>
              <a:rPr lang="ru-RU" sz="1200" b="1" strike="noStrike" spc="-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СЛУЖБА </a:t>
            </a:r>
            <a:r>
              <a:rPr lang="ru-RU" sz="1200" b="1" strike="noStrike" spc="-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СПАСЕНИЯ   </a:t>
            </a:r>
            <a:r>
              <a:rPr lang="ru-RU" sz="1200" b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01</a:t>
            </a:r>
            <a:endParaRPr lang="ru-RU" sz="12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680" indent="-84960"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абонентов мобильной  связи  </a:t>
            </a:r>
            <a:endParaRPr lang="ru-RU" sz="12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680" indent="-84960"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112</a:t>
            </a:r>
            <a:endParaRPr lang="ru-RU" sz="12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680" indent="-84960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TextShape 11"/>
          <p:cNvSpPr txBox="1"/>
          <p:nvPr/>
        </p:nvSpPr>
        <p:spPr>
          <a:xfrm>
            <a:off x="214282" y="5429264"/>
            <a:ext cx="2500330" cy="8764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3500"/>
          </a:bodyPr>
          <a:lstStyle/>
          <a:p>
            <a:pPr algn="ctr">
              <a:lnSpc>
                <a:spcPct val="100000"/>
              </a:lnSpc>
            </a:pPr>
            <a:r>
              <a:rPr lang="ru-RU" sz="900" b="1" strike="noStrike" spc="-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ГРАЖДАНЕ! </a:t>
            </a:r>
            <a:endParaRPr lang="ru-RU" sz="9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900" b="1" strike="noStrike" spc="-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ЛЮБОЙ ОБСТАНОВКЕ </a:t>
            </a:r>
            <a:endParaRPr lang="ru-RU" sz="9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900" b="1" strike="noStrike" spc="-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ТЕРЯЙТЕ САМООБЛАДАНИЯ, </a:t>
            </a:r>
            <a:endParaRPr lang="ru-RU" sz="9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900" b="1" strike="noStrike" spc="-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ПОДДАВАЙТЕСЬ ПАНИКЕ, ДЕЙСТВУЙТЕ </a:t>
            </a:r>
            <a:r>
              <a:rPr lang="ru-RU" sz="900" b="1" strike="noStrike" spc="-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БЫСТРО</a:t>
            </a:r>
            <a:r>
              <a:rPr lang="ru-RU" sz="900" b="1" spc="-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, УВЕРЕННО</a:t>
            </a:r>
            <a:endParaRPr lang="ru-RU" sz="9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ru-RU" sz="900" b="1" strike="noStrike" spc="-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 БЕЗ </a:t>
            </a:r>
            <a:r>
              <a:rPr lang="ru-RU" sz="900" b="1" strike="noStrike" spc="-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СУЕТЫ!</a:t>
            </a:r>
            <a:endParaRPr lang="ru-RU" sz="9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TextShape 12"/>
          <p:cNvSpPr txBox="1"/>
          <p:nvPr/>
        </p:nvSpPr>
        <p:spPr>
          <a:xfrm>
            <a:off x="6072198" y="4060080"/>
            <a:ext cx="2643206" cy="2245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 smtClean="0">
                <a:solidFill>
                  <a:srgbClr val="002060"/>
                </a:solidFill>
                <a:latin typeface="Times New Roman"/>
              </a:rPr>
              <a:t>ЖИТЕЛЮ </a:t>
            </a:r>
            <a:endParaRPr lang="ru-RU" sz="12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2060"/>
                </a:solidFill>
                <a:latin typeface="Times New Roman"/>
              </a:rPr>
              <a:t>ТЮМЕНСКОЙ ОБЛАСТИ</a:t>
            </a:r>
            <a:endParaRPr lang="ru-RU" sz="1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2060"/>
                </a:solidFill>
                <a:latin typeface="Times New Roman"/>
              </a:rPr>
              <a:t>Главное управление МЧС </a:t>
            </a:r>
            <a:r>
              <a:rPr lang="ru-RU" sz="1300" b="0" strike="noStrike" spc="-1" dirty="0" smtClean="0">
                <a:solidFill>
                  <a:srgbClr val="002060"/>
                </a:solidFill>
                <a:latin typeface="Times New Roman"/>
              </a:rPr>
              <a:t>России</a:t>
            </a:r>
          </a:p>
          <a:p>
            <a:pPr algn="ctr">
              <a:lnSpc>
                <a:spcPct val="100000"/>
              </a:lnSpc>
            </a:pPr>
            <a:r>
              <a:rPr lang="ru-RU" sz="1300" b="0" strike="noStrike" spc="-1" dirty="0" smtClean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sz="1300" b="0" strike="noStrike" spc="-1" dirty="0">
                <a:solidFill>
                  <a:srgbClr val="002060"/>
                </a:solidFill>
                <a:latin typeface="Times New Roman"/>
              </a:rPr>
              <a:t>по Тюменской области</a:t>
            </a:r>
            <a:endParaRPr lang="ru-RU" sz="13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TextShape 13"/>
          <p:cNvSpPr txBox="1"/>
          <p:nvPr/>
        </p:nvSpPr>
        <p:spPr>
          <a:xfrm>
            <a:off x="6022080" y="4060080"/>
            <a:ext cx="2649240" cy="2245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TextShape 14"/>
          <p:cNvSpPr txBox="1"/>
          <p:nvPr/>
        </p:nvSpPr>
        <p:spPr>
          <a:xfrm>
            <a:off x="6022080" y="4060080"/>
            <a:ext cx="2649240" cy="2245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071802" y="142852"/>
            <a:ext cx="300039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ПРАВИЛА ПОВЕДЕНИЯ ПРИ ВОЗНИКНОВЕНИИ ПОЖАРА</a:t>
            </a:r>
          </a:p>
          <a:p>
            <a:pPr algn="just">
              <a:defRPr/>
            </a:pP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76213" indent="-176213" algn="just">
              <a:buFont typeface="Wingdings" pitchFamily="2" charset="2"/>
              <a:buChar char="q"/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не паниковать;</a:t>
            </a:r>
          </a:p>
          <a:p>
            <a:pPr marL="176213" indent="-176213" algn="just">
              <a:buFont typeface="Wingdings" pitchFamily="2" charset="2"/>
              <a:buChar char="q"/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вызвать пожарных и спасателей по телефону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01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112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76213" indent="-176213" algn="just">
              <a:buFont typeface="Wingdings" pitchFamily="2" charset="2"/>
              <a:buChar char="q"/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если огонь виден в дыму, то попытаться погасить огонь самостоятельно на начальной стадии горения первичными средствами пожаротушения;</a:t>
            </a:r>
          </a:p>
          <a:p>
            <a:pPr marL="176213" indent="-176213" algn="just">
              <a:buFont typeface="Wingdings" pitchFamily="2" charset="2"/>
              <a:buChar char="q"/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сорвать горящие шторы, затоптать огонь ногами, залить водой или бросить в емкость с водой;</a:t>
            </a:r>
          </a:p>
          <a:p>
            <a:pPr marL="176213" indent="-176213" algn="just">
              <a:buFont typeface="Wingdings" pitchFamily="2" charset="2"/>
              <a:buChar char="q"/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отключить электрические и газовые приборы, закрыть все окна и двери;</a:t>
            </a:r>
          </a:p>
          <a:p>
            <a:pPr marL="176213" indent="-176213" algn="just">
              <a:buFont typeface="Wingdings" pitchFamily="2" charset="2"/>
              <a:buChar char="q"/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помочь выйти старикам и маленьким детям или вынести их;</a:t>
            </a:r>
          </a:p>
          <a:p>
            <a:pPr marL="176213" indent="-176213" algn="just">
              <a:buFont typeface="Wingdings" pitchFamily="2" charset="2"/>
              <a:buChar char="q"/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взять с собой документы и ценные вещи;</a:t>
            </a:r>
          </a:p>
          <a:p>
            <a:pPr marL="176213" indent="-176213" algn="just">
              <a:buFont typeface="Wingdings" pitchFamily="2" charset="2"/>
              <a:buChar char="q"/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быстро покинуть опасную зону по заранее изученному безопасному маршруту;</a:t>
            </a:r>
          </a:p>
          <a:p>
            <a:pPr marL="176213" indent="-176213" algn="just">
              <a:buFont typeface="Wingdings" pitchFamily="2" charset="2"/>
              <a:buChar char="q"/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использовать для защиты от огня и теплового излучения влажную ткань;</a:t>
            </a:r>
          </a:p>
          <a:p>
            <a:pPr marL="176213" indent="-176213" algn="just">
              <a:buFont typeface="Wingdings" pitchFamily="2" charset="2"/>
              <a:buChar char="q"/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не закрывать входную дверь на ключ, не пользоваться лифтом;</a:t>
            </a:r>
          </a:p>
          <a:p>
            <a:pPr marL="176213" indent="-176213" algn="just">
              <a:buFont typeface="Wingdings" pitchFamily="2" charset="2"/>
              <a:buChar char="q"/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при невозможности самостоятельного выхода из помещения лечь на пол, подавать звуковые сигналы о помощи.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Рисунок 103"/>
          <p:cNvPicPr/>
          <p:nvPr/>
        </p:nvPicPr>
        <p:blipFill>
          <a:blip r:embed="rId2"/>
          <a:stretch/>
        </p:blipFill>
        <p:spPr>
          <a:xfrm>
            <a:off x="0" y="45720"/>
            <a:ext cx="9099360" cy="6721920"/>
          </a:xfrm>
          <a:prstGeom prst="rect">
            <a:avLst/>
          </a:prstGeom>
          <a:ln>
            <a:noFill/>
          </a:ln>
        </p:spPr>
      </p:pic>
      <p:sp>
        <p:nvSpPr>
          <p:cNvPr id="136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7" name="CustomShape 2"/>
          <p:cNvSpPr/>
          <p:nvPr/>
        </p:nvSpPr>
        <p:spPr>
          <a:xfrm>
            <a:off x="3239640" y="142920"/>
            <a:ext cx="2832120" cy="700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640" algn="ctr">
              <a:lnSpc>
                <a:spcPct val="100000"/>
              </a:lnSpc>
            </a:pPr>
            <a:r>
              <a:rPr lang="ru-RU" sz="1100" b="1" strike="noStrike" spc="-1" dirty="0">
                <a:solidFill>
                  <a:srgbClr val="FF000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ДЕЙСТВИЯ НАСЕЛЕНИЯ ПРИ УГРОЗЕ И ВОЗНИКНОВЕНИИ НАВОДНЕНИЯ</a:t>
            </a:r>
            <a:endParaRPr lang="ru-RU" sz="1100" b="0" strike="noStrike" spc="-1" dirty="0">
              <a:latin typeface="Times New Roman" pitchFamily="18" charset="0"/>
              <a:cs typeface="Times New Roman" pitchFamily="18" charset="0"/>
            </a:endParaRPr>
          </a:p>
          <a:p>
            <a:pPr marL="432000" indent="-323640" algn="ctr">
              <a:lnSpc>
                <a:spcPct val="100000"/>
              </a:lnSpc>
            </a:pPr>
            <a:endParaRPr lang="ru-RU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1" strike="noStrike" spc="-1" dirty="0">
                <a:solidFill>
                  <a:srgbClr val="FF0000"/>
                </a:solidFill>
                <a:latin typeface="Times New Roman"/>
                <a:ea typeface="DejaVu Sans"/>
              </a:rPr>
              <a:t>    При   получении   сигнала </a:t>
            </a:r>
            <a:r>
              <a:rPr lang="ru-RU" sz="1100" b="1" strike="noStrike" spc="-1" dirty="0" smtClean="0">
                <a:solidFill>
                  <a:srgbClr val="FF0000"/>
                </a:solidFill>
                <a:latin typeface="Times New Roman"/>
                <a:ea typeface="DejaVu Sans"/>
              </a:rPr>
              <a:t>(сообщения</a:t>
            </a:r>
            <a:r>
              <a:rPr lang="ru-RU" sz="1100" b="1" strike="noStrike" spc="-1" dirty="0">
                <a:solidFill>
                  <a:srgbClr val="FF0000"/>
                </a:solidFill>
                <a:latin typeface="Times New Roman"/>
                <a:ea typeface="DejaVu Sans"/>
              </a:rPr>
              <a:t>)   об угрозе возникновения наводнения:</a:t>
            </a:r>
            <a:endParaRPr lang="ru-RU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сообщите об этом вашим близким, соседям;</a:t>
            </a:r>
            <a:endParaRPr lang="ru-RU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подготовьте документы, ценные вещи, медикаменты, запас продуктов, электрические фонари и т.п. Необходимые вещи уложите в специальный чемодан или рюкзак;</a:t>
            </a:r>
            <a:endParaRPr lang="ru-RU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перенесите имущество и материальные ценности в безопасное место (чердак, крыша) или уложите их повыше (на шкафы, антресоли);</a:t>
            </a:r>
            <a:endParaRPr lang="ru-RU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изучите с членами семьи пути эвакуации, возможные границы затопления (наводнения), а также уточните  место расположения сборного эвакуационного пункта;</a:t>
            </a:r>
            <a:endParaRPr lang="ru-RU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ознакомьтесь с местонахождением лодок, плотов на случай внезапного и бурно развивающегося наводнения.</a:t>
            </a:r>
            <a:endParaRPr lang="ru-RU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ru-RU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 </a:t>
            </a:r>
            <a:endParaRPr lang="ru-RU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FF0000"/>
                </a:solidFill>
                <a:latin typeface="Times New Roman"/>
                <a:ea typeface="DejaVu Sans"/>
              </a:rPr>
              <a:t> </a:t>
            </a:r>
            <a:endParaRPr lang="ru-RU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FF0000"/>
                </a:solidFill>
                <a:latin typeface="Times New Roman"/>
                <a:ea typeface="DejaVu Sans"/>
              </a:rPr>
              <a:t> </a:t>
            </a:r>
            <a:r>
              <a:rPr lang="ru-RU" sz="1100" b="1" strike="noStrike" spc="-1" dirty="0">
                <a:solidFill>
                  <a:srgbClr val="FF0000"/>
                </a:solidFill>
                <a:latin typeface="Times New Roman"/>
                <a:ea typeface="DejaVu Sans"/>
              </a:rPr>
              <a:t>Перед эвакуацией для сохранения своего дома следует:</a:t>
            </a:r>
            <a:endParaRPr lang="ru-RU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Отключить воду, газ, электричество.</a:t>
            </a:r>
            <a:endParaRPr lang="ru-RU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Погасить огонь в печах.</a:t>
            </a:r>
            <a:endParaRPr lang="ru-RU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Закрыть окна и двери, при необходимости - обить окна и двери первых этажей досками или фанерой.</a:t>
            </a:r>
            <a:endParaRPr lang="ru-RU" sz="11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ru-RU" sz="11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ru-RU" sz="1100" b="0" strike="noStrike" spc="-1" dirty="0">
              <a:latin typeface="Arial"/>
            </a:endParaRPr>
          </a:p>
        </p:txBody>
      </p:sp>
      <p:sp>
        <p:nvSpPr>
          <p:cNvPr id="138" name="CustomShape 3"/>
          <p:cNvSpPr/>
          <p:nvPr/>
        </p:nvSpPr>
        <p:spPr>
          <a:xfrm>
            <a:off x="6022080" y="1600200"/>
            <a:ext cx="2649240" cy="224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9" name="CustomShape 4"/>
          <p:cNvSpPr/>
          <p:nvPr/>
        </p:nvSpPr>
        <p:spPr>
          <a:xfrm>
            <a:off x="457200" y="1512000"/>
            <a:ext cx="2649240" cy="4793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0" name="CustomShape 5"/>
          <p:cNvSpPr/>
          <p:nvPr/>
        </p:nvSpPr>
        <p:spPr>
          <a:xfrm>
            <a:off x="3239640" y="4060080"/>
            <a:ext cx="2649240" cy="224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1" name="CustomShape 6"/>
          <p:cNvSpPr/>
          <p:nvPr/>
        </p:nvSpPr>
        <p:spPr>
          <a:xfrm>
            <a:off x="6022080" y="4060080"/>
            <a:ext cx="2649240" cy="224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3" name="CustomShape 7"/>
          <p:cNvSpPr/>
          <p:nvPr/>
        </p:nvSpPr>
        <p:spPr>
          <a:xfrm>
            <a:off x="16920" y="144000"/>
            <a:ext cx="3089520" cy="661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100000"/>
              </a:lnSpc>
            </a:pPr>
            <a:endParaRPr lang="ru-RU" sz="1100" b="0" strike="noStrike" spc="-1" dirty="0">
              <a:latin typeface="Arial"/>
            </a:endParaRPr>
          </a:p>
        </p:txBody>
      </p:sp>
      <p:sp>
        <p:nvSpPr>
          <p:cNvPr id="145" name="CustomShape 8"/>
          <p:cNvSpPr/>
          <p:nvPr/>
        </p:nvSpPr>
        <p:spPr>
          <a:xfrm>
            <a:off x="6249240" y="142920"/>
            <a:ext cx="2678400" cy="464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100000"/>
              </a:lnSpc>
            </a:pPr>
            <a:endParaRPr lang="ru-RU" sz="1100" b="0" strike="noStrike" spc="-1" dirty="0">
              <a:latin typeface="Arial"/>
            </a:endParaRPr>
          </a:p>
        </p:txBody>
      </p:sp>
      <p:pic>
        <p:nvPicPr>
          <p:cNvPr id="1026" name="Picture 2" descr="C:\Users\степанова-мл\Desktop\Памятки\22-03-2021_12-54-54\DSC008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4049584"/>
            <a:ext cx="2079622" cy="1169458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3000364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ПРАВИЛА ПОВЕДЕНИЯ В ОЧАГЕ ЛЕСНОГО ПОЖАРА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необходимо очистить вокруг себя возможно большую площадь от листвы, травы и веток;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необходимо обильно смочить одежду, рот и нос желательно прикрыть мокрой ватно-марлевой повязкой или полотенцем, снять всю плавящуюся одежду;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избавиться от горючего и легковоспламеняющегося снаряжения, если есть возможность, то периодически смачивайте высохшие участки материала на одежде;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зарыться во влажный грунт;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голову, конечности, открытые участки тела обмотать любым негорючим материалом, по возможности смочив его водой, но не очень плотно, чтобы при возгорании можно было мгновенно снять.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сухое время года и в пожароопасных местах следует соблюдать особую осторожность при обращении с огнем: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• предназначенное под костер место нужно очищать от сухой травы, листьев, веток и другого лесного мусора;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• не разводите огонь вблизи нависающих крон деревьев, в хвойных молодняках, среди сухостойного камыша и на торфянике;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• не оставляйте костер без присмотра;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• не покидайте место привала, не убедившись, что костер потушен;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• в степи костер лучше разводить на участках голой земли;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• возле огня всегда должен находиться дежурный - костровой;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• если возникли небольшие очаги пожара, то их необходимо немедленно тушить: заливать водой, засыпать песком, землей, накрывать кусками брезента, прикрывая доступ кислорода, затаптывать и сбивать мокрыми тряпками или пучками веток;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категорически недопустимо поджигать лес с целью подачи сигнала бедствия.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072198" y="0"/>
            <a:ext cx="292895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492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492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492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492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492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Доведение сигналов гражданской обороны осуществляется путем подачи предупредительного сигнала 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«ВНИМАНИЕ ВСЕМ!»,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предусматривающего включение сирен, прерывистых гудков и других средств громкоговорящей связи с последующей передачей речевой информации.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492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этом необходимо включить телевизор, радиоприемник, репродуктор радиотрансляционной сети и прослушать сообщение о нижеперечисленных сигналах или информацию о действии в ЧС.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492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сигналу «ВОЗДУШНАЯ ТРЕВОГА»: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492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1.Отключить свет, газ, воду, отопительные приборы.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492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2.Взять документы.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492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3.Плотно закрыть окна.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492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4.Пройти в закрепленное защитное сооружение или простейшее укрытие.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492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сигналу «ХИМИЧЕСКАЯ ТРЕВОГА»*: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492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1.Отключить свет, газ, воду, отопительные приборы.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492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2.Взять документы.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492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3.Плотно закрыть окна, отключить вытяжку, обеспечить герметизацию помещений.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492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4.Использовать средства индивидуальной защиты (при наличии), остаться в герметичном помещении или укрыться в закрепленном защитном сооружении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492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сигналу «УГРОЗА КАТАСТРОФИЧЕСКОГО ЗАТОПЛЕНИЯ»*: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492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Отключить свет, газ, воду, отопительные приборы.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492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Взять с собой документы.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492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Осуществить эвакуацию или, при ее невозможности, занять верхние ярусы прочных сооружений до прибытия помощи.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29942" y="0"/>
            <a:ext cx="282833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spc="-1" dirty="0" smtClean="0">
                <a:solidFill>
                  <a:srgbClr val="FF0000"/>
                </a:solidFill>
                <a:latin typeface="Times New Roman"/>
              </a:rPr>
              <a:t>ДЕЙСТВИЯ НАСЕЛЕНИЯ ПО СИГНАЛАМ ГРАЖДАНСКОЙ ОБОРОНЫ</a:t>
            </a:r>
            <a:endParaRPr lang="ru-RU" sz="11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390</TotalTime>
  <Words>966</Words>
  <Application>LibreOffice/6.3.5.2$Linux_X86_64 LibreOffice_project/30$Build-2</Application>
  <PresentationFormat>Экран (4:3)</PresentationFormat>
  <Paragraphs>121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Office Theme</vt:lpstr>
      <vt:lpstr>Office Theme</vt:lpstr>
      <vt:lpstr>Office Theme</vt:lpstr>
      <vt:lpstr>Слайд 1</vt:lpstr>
      <vt:lpstr>Слайд 2</vt:lpstr>
    </vt:vector>
  </TitlesOfParts>
  <Company>ОУМЦ по ГО и ЧС Тюменской области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Людмила Николаевна Ерженкова</dc:creator>
  <dc:description/>
  <cp:lastModifiedBy>кузьмин-си</cp:lastModifiedBy>
  <cp:revision>47</cp:revision>
  <dcterms:created xsi:type="dcterms:W3CDTF">2013-02-07T08:26:02Z</dcterms:created>
  <dcterms:modified xsi:type="dcterms:W3CDTF">2021-03-22T11:26:13Z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ОУМЦ по ГО и ЧС Тюменской области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Экран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4</vt:i4>
  </property>
</Properties>
</file>