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9" r:id="rId3"/>
    <p:sldId id="257" r:id="rId4"/>
    <p:sldId id="272" r:id="rId5"/>
    <p:sldId id="258" r:id="rId6"/>
    <p:sldId id="261" r:id="rId7"/>
    <p:sldId id="277" r:id="rId8"/>
    <p:sldId id="278" r:id="rId9"/>
    <p:sldId id="279" r:id="rId10"/>
    <p:sldId id="280" r:id="rId11"/>
    <p:sldId id="281" r:id="rId12"/>
    <p:sldId id="282" r:id="rId13"/>
    <p:sldId id="283" r:id="rId14"/>
    <p:sldId id="284" r:id="rId15"/>
    <p:sldId id="285" r:id="rId16"/>
    <p:sldId id="286"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56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D7E373-9824-49B7-8D2C-6CC249581974}" type="datetimeFigureOut">
              <a:rPr lang="ru-RU" smtClean="0"/>
              <a:pPr/>
              <a:t>08.12.2021</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231240-61D6-461B-B162-B2EC0E64BFE2}" type="slidenum">
              <a:rPr lang="ru-RU" smtClean="0"/>
              <a:pPr/>
              <a:t>‹#›</a:t>
            </a:fld>
            <a:endParaRPr lang="ru-RU" dirty="0"/>
          </a:p>
        </p:txBody>
      </p:sp>
    </p:spTree>
    <p:extLst>
      <p:ext uri="{BB962C8B-B14F-4D97-AF65-F5344CB8AC3E}">
        <p14:creationId xmlns:p14="http://schemas.microsoft.com/office/powerpoint/2010/main" val="553634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1231240-61D6-461B-B162-B2EC0E64BFE2}" type="slidenum">
              <a:rPr lang="ru-RU" smtClean="0"/>
              <a:pPr/>
              <a:t>1</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2902329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397234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97904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1454681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1963721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93674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2736521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3759278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64972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6475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F33500C-706A-4678-A5BD-A76B84EF9AA5}" type="datetimeFigureOut">
              <a:rPr lang="ru-RU" smtClean="0"/>
              <a:pPr/>
              <a:t>08.12.2021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3366563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33500C-706A-4678-A5BD-A76B84EF9AA5}" type="datetimeFigureOut">
              <a:rPr lang="ru-RU" smtClean="0"/>
              <a:pPr/>
              <a:t>08.12.2021</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167AC-BB1F-4921-ABC5-8B61C2CAA7F4}" type="slidenum">
              <a:rPr lang="ru-RU" smtClean="0"/>
              <a:pPr/>
              <a:t>‹#›</a:t>
            </a:fld>
            <a:endParaRPr lang="ru-RU" dirty="0"/>
          </a:p>
        </p:txBody>
      </p:sp>
    </p:spTree>
    <p:extLst>
      <p:ext uri="{BB962C8B-B14F-4D97-AF65-F5344CB8AC3E}">
        <p14:creationId xmlns:p14="http://schemas.microsoft.com/office/powerpoint/2010/main" val="4005591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3681246"/>
            <a:ext cx="3528392" cy="2651640"/>
          </a:xfrm>
          <a:prstGeom prst="rect">
            <a:avLst/>
          </a:prstGeom>
        </p:spPr>
      </p:pic>
      <p:sp>
        <p:nvSpPr>
          <p:cNvPr id="6" name="Прямоугольник 5"/>
          <p:cNvSpPr/>
          <p:nvPr/>
        </p:nvSpPr>
        <p:spPr>
          <a:xfrm>
            <a:off x="1187624" y="571480"/>
            <a:ext cx="7056784" cy="707886"/>
          </a:xfrm>
          <a:prstGeom prst="rect">
            <a:avLst/>
          </a:prstGeom>
        </p:spPr>
        <p:txBody>
          <a:bodyPr wrap="square">
            <a:spAutoFit/>
          </a:bodyPr>
          <a:lstStyle/>
          <a:p>
            <a:pPr algn="ctr"/>
            <a:r>
              <a:rPr lang="ru-RU" altLang="ru-RU" sz="2000" b="1" dirty="0" smtClean="0">
                <a:solidFill>
                  <a:schemeClr val="bg2">
                    <a:lumMod val="10000"/>
                  </a:schemeClr>
                </a:solidFill>
                <a:latin typeface="Times New Roman" panose="02020603050405020304" pitchFamily="18" charset="0"/>
                <a:cs typeface="Times New Roman" panose="02020603050405020304" pitchFamily="18" charset="0"/>
              </a:rPr>
              <a:t>Муниципальное автономное дошкольное образовательное учреждение детский сад № 151 г. Тюмени</a:t>
            </a:r>
            <a:endParaRPr lang="ru-RU" sz="2000"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403648" y="1894919"/>
            <a:ext cx="5904656" cy="2308324"/>
          </a:xfrm>
          <a:prstGeom prst="rect">
            <a:avLst/>
          </a:prstGeom>
        </p:spPr>
        <p:txBody>
          <a:bodyPr wrap="square">
            <a:spAutoFit/>
          </a:bodyPr>
          <a:lstStyle/>
          <a:p>
            <a:pPr algn="just"/>
            <a:r>
              <a:rPr lang="ru-RU" dirty="0" smtClean="0"/>
              <a:t> </a:t>
            </a:r>
            <a:r>
              <a:rPr lang="ru-RU" sz="3200" b="1" dirty="0" smtClean="0">
                <a:latin typeface="Times New Roman" panose="02020603050405020304" pitchFamily="18" charset="0"/>
                <a:cs typeface="Times New Roman" panose="02020603050405020304" pitchFamily="18" charset="0"/>
              </a:rPr>
              <a:t>Опыт </a:t>
            </a:r>
            <a:r>
              <a:rPr lang="ru-RU" sz="3200" b="1" dirty="0" smtClean="0">
                <a:latin typeface="Times New Roman" panose="02020603050405020304" pitchFamily="18" charset="0"/>
                <a:cs typeface="Times New Roman" panose="02020603050405020304" pitchFamily="18" charset="0"/>
              </a:rPr>
              <a:t>работы на тему: </a:t>
            </a:r>
            <a:r>
              <a:rPr lang="ru-RU" sz="2800" b="1" dirty="0" smtClean="0">
                <a:latin typeface="Times New Roman" panose="02020603050405020304" pitchFamily="18" charset="0"/>
                <a:cs typeface="Times New Roman" panose="02020603050405020304" pitchFamily="18" charset="0"/>
              </a:rPr>
              <a:t>«Развитие </a:t>
            </a:r>
            <a:r>
              <a:rPr lang="ru-RU" sz="2800" b="1" dirty="0">
                <a:latin typeface="Times New Roman" panose="02020603050405020304" pitchFamily="18" charset="0"/>
                <a:cs typeface="Times New Roman" panose="02020603050405020304" pitchFamily="18" charset="0"/>
              </a:rPr>
              <a:t>логического мышления у детей старшего дошкольного возраста средствами логико-математических </a:t>
            </a:r>
            <a:r>
              <a:rPr lang="ru-RU" sz="2800" b="1" dirty="0" smtClean="0">
                <a:latin typeface="Times New Roman" panose="02020603050405020304" pitchFamily="18" charset="0"/>
                <a:cs typeface="Times New Roman" panose="02020603050405020304" pitchFamily="18" charset="0"/>
              </a:rPr>
              <a:t>игр»</a:t>
            </a:r>
            <a:endParaRPr lang="ru-RU" sz="28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2286000" y="2967335"/>
            <a:ext cx="4572000" cy="369332"/>
          </a:xfrm>
          <a:prstGeom prst="rect">
            <a:avLst/>
          </a:prstGeom>
        </p:spPr>
        <p:txBody>
          <a:bodyPr>
            <a:spAutoFit/>
          </a:bodyPr>
          <a:lstStyle/>
          <a:p>
            <a:endParaRPr lang="ru-RU" dirty="0"/>
          </a:p>
        </p:txBody>
      </p:sp>
      <p:sp>
        <p:nvSpPr>
          <p:cNvPr id="9" name="Прямоугольник 8"/>
          <p:cNvSpPr/>
          <p:nvPr/>
        </p:nvSpPr>
        <p:spPr>
          <a:xfrm>
            <a:off x="2286000" y="2967335"/>
            <a:ext cx="4572000" cy="369332"/>
          </a:xfrm>
          <a:prstGeom prst="rect">
            <a:avLst/>
          </a:prstGeom>
        </p:spPr>
        <p:txBody>
          <a:bodyPr>
            <a:spAutoFit/>
          </a:bodyPr>
          <a:lstStyle/>
          <a:p>
            <a:r>
              <a:rPr lang="ru-RU" dirty="0" smtClean="0"/>
              <a:t> </a:t>
            </a:r>
            <a:endParaRPr lang="ru-RU" dirty="0"/>
          </a:p>
        </p:txBody>
      </p:sp>
      <p:sp>
        <p:nvSpPr>
          <p:cNvPr id="10" name="Прямоугольник 9"/>
          <p:cNvSpPr/>
          <p:nvPr/>
        </p:nvSpPr>
        <p:spPr>
          <a:xfrm>
            <a:off x="357158" y="5786454"/>
            <a:ext cx="3274194" cy="646331"/>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Подготовила</a:t>
            </a:r>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воспитатель: Сабитова Н.Р.</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4674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07504" y="519828"/>
            <a:ext cx="4038600" cy="4525963"/>
          </a:xfrm>
        </p:spPr>
        <p:txBody>
          <a:bodyPr>
            <a:noAutofit/>
          </a:bodyPr>
          <a:lstStyle/>
          <a:p>
            <a:pPr algn="just"/>
            <a:r>
              <a:rPr lang="ru-RU" sz="2400" dirty="0">
                <a:latin typeface="Times New Roman" panose="02020603050405020304" pitchFamily="18" charset="0"/>
                <a:cs typeface="Times New Roman" panose="02020603050405020304" pitchFamily="18" charset="0"/>
              </a:rPr>
              <a:t>Включение заданий по развитию логического мышления на любом НОД формирует стремление ребёнка к размышлению и поиску, вызывает у него чувство уверенности в своих силах в возможностях своего интеллекта, предполагает создание эмоционально-психологического фона. </a:t>
            </a:r>
          </a:p>
        </p:txBody>
      </p:sp>
      <p:pic>
        <p:nvPicPr>
          <p:cNvPr id="5" name="Объект 4"/>
          <p:cNvPicPr>
            <a:picLocks noGrp="1" noChangeAspect="1"/>
          </p:cNvPicPr>
          <p:nvPr>
            <p:ph sz="half" idx="2"/>
          </p:nvPr>
        </p:nvPicPr>
        <p:blipFill>
          <a:blip r:embed="rId2"/>
          <a:stretch>
            <a:fillRect/>
          </a:stretch>
        </p:blipFill>
        <p:spPr>
          <a:xfrm>
            <a:off x="4499992" y="1484784"/>
            <a:ext cx="4429464" cy="3168352"/>
          </a:xfrm>
          <a:prstGeom prst="rect">
            <a:avLst/>
          </a:prstGeom>
        </p:spPr>
      </p:pic>
    </p:spTree>
    <p:extLst>
      <p:ext uri="{BB962C8B-B14F-4D97-AF65-F5344CB8AC3E}">
        <p14:creationId xmlns:p14="http://schemas.microsoft.com/office/powerpoint/2010/main" val="2870391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67544" y="836713"/>
            <a:ext cx="4028256" cy="3024336"/>
          </a:xfrm>
        </p:spPr>
        <p:txBody>
          <a:bodyPr>
            <a:normAutofit lnSpcReduction="10000"/>
          </a:bodyPr>
          <a:lstStyle/>
          <a:p>
            <a:pPr algn="just"/>
            <a:r>
              <a:rPr lang="ru-RU" sz="1900" dirty="0">
                <a:latin typeface="Times New Roman" panose="02020603050405020304" pitchFamily="18" charset="0"/>
                <a:cs typeface="Times New Roman" panose="02020603050405020304" pitchFamily="18" charset="0"/>
              </a:rPr>
              <a:t>Находясь в группе большую часть времени, ребёнок может в удобный момент взять интересующий его материал и без помощи взрослого позаниматься с ним, а затем убедиться в правильности выполнения задания самостоятельно или со взрослым.</a:t>
            </a:r>
          </a:p>
          <a:p>
            <a:pPr algn="just"/>
            <a:r>
              <a:rPr lang="ru-RU" sz="1900" dirty="0">
                <a:latin typeface="Times New Roman" panose="02020603050405020304" pitchFamily="18" charset="0"/>
                <a:cs typeface="Times New Roman" panose="02020603050405020304" pitchFamily="18" charset="0"/>
              </a:rPr>
              <a:t> </a:t>
            </a:r>
          </a:p>
          <a:p>
            <a:endParaRPr lang="ru-RU" dirty="0"/>
          </a:p>
        </p:txBody>
      </p:sp>
      <p:pic>
        <p:nvPicPr>
          <p:cNvPr id="5" name="Объект 4"/>
          <p:cNvPicPr>
            <a:picLocks noGrp="1" noChangeAspect="1"/>
          </p:cNvPicPr>
          <p:nvPr>
            <p:ph sz="half" idx="2"/>
          </p:nvPr>
        </p:nvPicPr>
        <p:blipFill>
          <a:blip r:embed="rId2"/>
          <a:stretch>
            <a:fillRect/>
          </a:stretch>
        </p:blipFill>
        <p:spPr>
          <a:xfrm>
            <a:off x="5986106" y="404665"/>
            <a:ext cx="2258302" cy="2939861"/>
          </a:xfrm>
          <a:prstGeom prst="rect">
            <a:avLst/>
          </a:prstGeom>
        </p:spPr>
      </p:pic>
      <p:pic>
        <p:nvPicPr>
          <p:cNvPr id="6" name="Рисунок 5"/>
          <p:cNvPicPr>
            <a:picLocks noChangeAspect="1"/>
          </p:cNvPicPr>
          <p:nvPr/>
        </p:nvPicPr>
        <p:blipFill>
          <a:blip r:embed="rId3"/>
          <a:stretch>
            <a:fillRect/>
          </a:stretch>
        </p:blipFill>
        <p:spPr>
          <a:xfrm>
            <a:off x="4139952" y="3429000"/>
            <a:ext cx="2641811" cy="3123809"/>
          </a:xfrm>
          <a:prstGeom prst="rect">
            <a:avLst/>
          </a:prstGeom>
        </p:spPr>
      </p:pic>
    </p:spTree>
    <p:extLst>
      <p:ext uri="{BB962C8B-B14F-4D97-AF65-F5344CB8AC3E}">
        <p14:creationId xmlns:p14="http://schemas.microsoft.com/office/powerpoint/2010/main" val="184959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643192" cy="562074"/>
          </a:xfrm>
        </p:spPr>
        <p:txBody>
          <a:bodyPr>
            <a:normAutofit fontScale="90000"/>
          </a:bodyPr>
          <a:lstStyle/>
          <a:p>
            <a:r>
              <a:rPr lang="ru-RU" sz="3200" b="1" dirty="0">
                <a:latin typeface="Times New Roman" panose="02020603050405020304" pitchFamily="18" charset="0"/>
                <a:cs typeface="Times New Roman" panose="02020603050405020304" pitchFamily="18" charset="0"/>
              </a:rPr>
              <a:t>Взаимодействие с родителями</a:t>
            </a:r>
          </a:p>
        </p:txBody>
      </p:sp>
      <p:sp>
        <p:nvSpPr>
          <p:cNvPr id="3" name="Объект 2"/>
          <p:cNvSpPr>
            <a:spLocks noGrp="1"/>
          </p:cNvSpPr>
          <p:nvPr>
            <p:ph sz="half" idx="1"/>
          </p:nvPr>
        </p:nvSpPr>
        <p:spPr>
          <a:xfrm>
            <a:off x="457200" y="1600200"/>
            <a:ext cx="5338936" cy="4525963"/>
          </a:xfrm>
        </p:spPr>
        <p:txBody>
          <a:bodyPr>
            <a:normAutofit fontScale="85000" lnSpcReduction="10000"/>
          </a:bodyPr>
          <a:lstStyle/>
          <a:p>
            <a:pPr algn="just"/>
            <a:r>
              <a:rPr lang="ru-RU" sz="2000" dirty="0">
                <a:latin typeface="Times New Roman" panose="02020603050405020304" pitchFamily="18" charset="0"/>
                <a:cs typeface="Times New Roman" panose="02020603050405020304" pitchFamily="18" charset="0"/>
              </a:rPr>
              <a:t>Вся работа по развитию у детей логического мышления проходит в тесном взаимодействии с родителями, поскольку семья является важнейшей сферой, определяющей развитие личности ребенка в дошкольные годы. Чтобы выявить просвещенность родителей в рамках темы моего опыта работы, с ними было проведено анкетирование. По результатам анкетирования я определила ряд мероприятий и форм работы с родителями, которые позволили бы мне достичь моей цели. </a:t>
            </a:r>
          </a:p>
          <a:p>
            <a:pPr algn="just"/>
            <a:r>
              <a:rPr lang="ru-RU" sz="2000" dirty="0">
                <a:latin typeface="Times New Roman" panose="02020603050405020304" pitchFamily="18" charset="0"/>
                <a:cs typeface="Times New Roman" panose="02020603050405020304" pitchFamily="18" charset="0"/>
              </a:rPr>
              <a:t>На собрании родителям были показаны игры, с целью обратить внимание родителей на мыслительную сторону развития дошкольников. Также для родителей проводились индивидуальные беседы с рекомендациями, консультации, оформлялись папки-раскладушки,</a:t>
            </a:r>
          </a:p>
          <a:p>
            <a:pPr algn="just"/>
            <a:r>
              <a:rPr lang="ru-RU" sz="2000" dirty="0">
                <a:latin typeface="Times New Roman" panose="02020603050405020304" pitchFamily="18" charset="0"/>
                <a:cs typeface="Times New Roman" panose="02020603050405020304" pitchFamily="18" charset="0"/>
              </a:rPr>
              <a:t> </a:t>
            </a:r>
          </a:p>
          <a:p>
            <a:pPr algn="just"/>
            <a:endParaRPr lang="ru-RU" sz="20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half" idx="2"/>
          </p:nvPr>
        </p:nvPicPr>
        <p:blipFill>
          <a:blip r:embed="rId2"/>
          <a:stretch>
            <a:fillRect/>
          </a:stretch>
        </p:blipFill>
        <p:spPr>
          <a:xfrm>
            <a:off x="6516216" y="749444"/>
            <a:ext cx="1728192" cy="2278070"/>
          </a:xfrm>
          <a:prstGeom prst="rect">
            <a:avLst/>
          </a:prstGeom>
        </p:spPr>
      </p:pic>
      <p:pic>
        <p:nvPicPr>
          <p:cNvPr id="6" name="Рисунок 5"/>
          <p:cNvPicPr>
            <a:picLocks noChangeAspect="1"/>
          </p:cNvPicPr>
          <p:nvPr/>
        </p:nvPicPr>
        <p:blipFill>
          <a:blip r:embed="rId3"/>
          <a:stretch>
            <a:fillRect/>
          </a:stretch>
        </p:blipFill>
        <p:spPr>
          <a:xfrm>
            <a:off x="6168724" y="3284984"/>
            <a:ext cx="2476190" cy="2933333"/>
          </a:xfrm>
          <a:prstGeom prst="rect">
            <a:avLst/>
          </a:prstGeom>
        </p:spPr>
      </p:pic>
    </p:spTree>
    <p:extLst>
      <p:ext uri="{BB962C8B-B14F-4D97-AF65-F5344CB8AC3E}">
        <p14:creationId xmlns:p14="http://schemas.microsoft.com/office/powerpoint/2010/main" val="2277878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70186"/>
          </a:xfrm>
        </p:spPr>
        <p:txBody>
          <a:bodyPr>
            <a:noAutofit/>
          </a:bodyPr>
          <a:lstStyle/>
          <a:p>
            <a:r>
              <a:rPr lang="ru-RU" sz="2400" b="1" dirty="0">
                <a:latin typeface="Times New Roman" panose="02020603050405020304" pitchFamily="18" charset="0"/>
                <a:cs typeface="Times New Roman" panose="02020603050405020304" pitchFamily="18" charset="0"/>
              </a:rPr>
              <a:t>Стало доброй традицией проведение детско-родительских мероприятий по субботам, рекомендованных ИМЦ, где также в той или иной форме родителям предлагалось поиграть в игры на развитие логического мышления. </a:t>
            </a:r>
          </a:p>
        </p:txBody>
      </p:sp>
      <p:pic>
        <p:nvPicPr>
          <p:cNvPr id="5" name="Объект 4"/>
          <p:cNvPicPr>
            <a:picLocks noGrp="1" noChangeAspect="1"/>
          </p:cNvPicPr>
          <p:nvPr>
            <p:ph sz="half" idx="1"/>
          </p:nvPr>
        </p:nvPicPr>
        <p:blipFill>
          <a:blip r:embed="rId2"/>
          <a:stretch>
            <a:fillRect/>
          </a:stretch>
        </p:blipFill>
        <p:spPr>
          <a:xfrm>
            <a:off x="457200" y="2636912"/>
            <a:ext cx="4090048" cy="3042837"/>
          </a:xfrm>
          <a:prstGeom prst="rect">
            <a:avLst/>
          </a:prstGeom>
        </p:spPr>
      </p:pic>
      <p:pic>
        <p:nvPicPr>
          <p:cNvPr id="8" name="Объект 7"/>
          <p:cNvPicPr>
            <a:picLocks noGrp="1" noChangeAspect="1"/>
          </p:cNvPicPr>
          <p:nvPr>
            <p:ph sz="half" idx="2"/>
          </p:nvPr>
        </p:nvPicPr>
        <p:blipFill>
          <a:blip r:embed="rId3"/>
          <a:stretch>
            <a:fillRect/>
          </a:stretch>
        </p:blipFill>
        <p:spPr>
          <a:xfrm>
            <a:off x="5508104" y="2244273"/>
            <a:ext cx="2909907" cy="3769309"/>
          </a:xfrm>
          <a:prstGeom prst="rect">
            <a:avLst/>
          </a:prstGeom>
        </p:spPr>
      </p:pic>
    </p:spTree>
    <p:extLst>
      <p:ext uri="{BB962C8B-B14F-4D97-AF65-F5344CB8AC3E}">
        <p14:creationId xmlns:p14="http://schemas.microsoft.com/office/powerpoint/2010/main" val="10738876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7283152" cy="634082"/>
          </a:xfrm>
        </p:spPr>
        <p:txBody>
          <a:bodyPr>
            <a:normAutofit fontScale="90000"/>
          </a:bodyPr>
          <a:lstStyle/>
          <a:p>
            <a:r>
              <a:rPr lang="ru-RU" sz="3600" b="1" dirty="0">
                <a:latin typeface="Times New Roman" panose="02020603050405020304" pitchFamily="18" charset="0"/>
                <a:cs typeface="Times New Roman" panose="02020603050405020304" pitchFamily="18" charset="0"/>
              </a:rPr>
              <a:t>Результативность </a:t>
            </a:r>
            <a:r>
              <a:rPr lang="ru-RU" sz="3600" b="1" dirty="0" smtClean="0">
                <a:latin typeface="Times New Roman" panose="02020603050405020304" pitchFamily="18" charset="0"/>
                <a:cs typeface="Times New Roman" panose="02020603050405020304" pitchFamily="18" charset="0"/>
              </a:rPr>
              <a:t>опыта</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0" y="908720"/>
            <a:ext cx="3240360" cy="3168352"/>
          </a:xfrm>
        </p:spPr>
        <p:txBody>
          <a:bodyPr>
            <a:noAutofit/>
          </a:bodyPr>
          <a:lstStyle/>
          <a:p>
            <a:pPr algn="just"/>
            <a:r>
              <a:rPr lang="ru-RU" sz="2000" dirty="0" smtClean="0">
                <a:latin typeface="Times New Roman" panose="02020603050405020304" pitchFamily="18" charset="0"/>
                <a:cs typeface="Times New Roman" panose="02020603050405020304" pitchFamily="18" charset="0"/>
              </a:rPr>
              <a:t>Работа приносит удовольствие</a:t>
            </a:r>
            <a:r>
              <a:rPr lang="ru-RU" sz="2000" dirty="0">
                <a:latin typeface="Times New Roman" panose="02020603050405020304" pitchFamily="18" charset="0"/>
                <a:cs typeface="Times New Roman" panose="02020603050405020304" pitchFamily="18" charset="0"/>
              </a:rPr>
              <a:t>, когда ты увидишь, что твои воспитанники становятся умными, любознательными, усидчивыми. Принимают участие в городских интеллектуальных конкурсах, таких как «Шахматный турнир», «Почемучки», «Юный математик»</a:t>
            </a:r>
          </a:p>
        </p:txBody>
      </p:sp>
      <p:pic>
        <p:nvPicPr>
          <p:cNvPr id="6" name="Объект 5"/>
          <p:cNvPicPr>
            <a:picLocks noGrp="1" noChangeAspect="1"/>
          </p:cNvPicPr>
          <p:nvPr>
            <p:ph sz="half" idx="2"/>
          </p:nvPr>
        </p:nvPicPr>
        <p:blipFill>
          <a:blip r:embed="rId2"/>
          <a:stretch>
            <a:fillRect/>
          </a:stretch>
        </p:blipFill>
        <p:spPr>
          <a:xfrm>
            <a:off x="3609717" y="908720"/>
            <a:ext cx="3219048" cy="2476190"/>
          </a:xfrm>
          <a:prstGeom prst="rect">
            <a:avLst/>
          </a:prstGeom>
        </p:spPr>
      </p:pic>
      <p:pic>
        <p:nvPicPr>
          <p:cNvPr id="7" name="Рисунок 6"/>
          <p:cNvPicPr>
            <a:picLocks noChangeAspect="1"/>
          </p:cNvPicPr>
          <p:nvPr/>
        </p:nvPicPr>
        <p:blipFill>
          <a:blip r:embed="rId3"/>
          <a:stretch>
            <a:fillRect/>
          </a:stretch>
        </p:blipFill>
        <p:spPr>
          <a:xfrm>
            <a:off x="6948264" y="2708920"/>
            <a:ext cx="2095009" cy="4272581"/>
          </a:xfrm>
          <a:prstGeom prst="rect">
            <a:avLst/>
          </a:prstGeom>
        </p:spPr>
      </p:pic>
    </p:spTree>
    <p:extLst>
      <p:ext uri="{BB962C8B-B14F-4D97-AF65-F5344CB8AC3E}">
        <p14:creationId xmlns:p14="http://schemas.microsoft.com/office/powerpoint/2010/main" val="4056481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dirty="0" smtClean="0">
                <a:latin typeface="Times New Roman" panose="02020603050405020304" pitchFamily="18" charset="0"/>
                <a:cs typeface="Times New Roman" panose="02020603050405020304" pitchFamily="18" charset="0"/>
              </a:rPr>
              <a:t>Заключение</a:t>
            </a:r>
            <a:endParaRPr lang="ru-RU" sz="4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p:txBody>
          <a:bodyPr>
            <a:normAutofit fontScale="85000" lnSpcReduction="20000"/>
          </a:bodyPr>
          <a:lstStyle/>
          <a:p>
            <a:pPr algn="just"/>
            <a:r>
              <a:rPr lang="ru-RU" dirty="0"/>
              <a:t> </a:t>
            </a:r>
            <a:r>
              <a:rPr lang="ru-RU" sz="2600" dirty="0">
                <a:latin typeface="Times New Roman" panose="02020603050405020304" pitchFamily="18" charset="0"/>
                <a:cs typeface="Times New Roman" panose="02020603050405020304" pitchFamily="18" charset="0"/>
              </a:rPr>
              <a:t>Опыт показывает, что логико-математические игры дают большой заряд положительных эмоций, помогают детям закрепить и расширить знания об окружающем мире, у детей возрастает самоконтроль и самостоятельность в их деятельности, увеличивается багаж знаний по математике. Именно в этом виде деятельности происходит интеллектуальное и эмоционально-личностное развитие. </a:t>
            </a:r>
          </a:p>
        </p:txBody>
      </p:sp>
      <p:sp>
        <p:nvSpPr>
          <p:cNvPr id="4" name="Объект 3"/>
          <p:cNvSpPr>
            <a:spLocks noGrp="1"/>
          </p:cNvSpPr>
          <p:nvPr>
            <p:ph sz="half" idx="2"/>
          </p:nvPr>
        </p:nvSpPr>
        <p:spPr>
          <a:xfrm>
            <a:off x="4648200" y="1600201"/>
            <a:ext cx="3740224" cy="2908920"/>
          </a:xfrm>
        </p:spPr>
        <p:txBody>
          <a:bodyPr>
            <a:normAutofit fontScale="85000" lnSpcReduction="20000"/>
          </a:bodyPr>
          <a:lstStyle/>
          <a:p>
            <a:pPr algn="just"/>
            <a:r>
              <a:rPr lang="ru-RU" sz="2400" dirty="0">
                <a:latin typeface="Times New Roman" panose="02020603050405020304" pitchFamily="18" charset="0"/>
                <a:cs typeface="Times New Roman" panose="02020603050405020304" pitchFamily="18" charset="0"/>
              </a:rPr>
              <a:t>Считаю необходимым и в дальнейшей своей работе использовать логико-математические и дидактические игры для развития логического мышления детей. Формированию дошкольников логического мышления должно отводиться важное место. </a:t>
            </a:r>
          </a:p>
        </p:txBody>
      </p:sp>
      <p:pic>
        <p:nvPicPr>
          <p:cNvPr id="5" name="Рисунок 4"/>
          <p:cNvPicPr>
            <a:picLocks noChangeAspect="1"/>
          </p:cNvPicPr>
          <p:nvPr/>
        </p:nvPicPr>
        <p:blipFill>
          <a:blip r:embed="rId2"/>
          <a:stretch>
            <a:fillRect/>
          </a:stretch>
        </p:blipFill>
        <p:spPr>
          <a:xfrm>
            <a:off x="5461599" y="4509121"/>
            <a:ext cx="3078156" cy="2331721"/>
          </a:xfrm>
          <a:prstGeom prst="rect">
            <a:avLst/>
          </a:prstGeom>
        </p:spPr>
      </p:pic>
    </p:spTree>
    <p:extLst>
      <p:ext uri="{BB962C8B-B14F-4D97-AF65-F5344CB8AC3E}">
        <p14:creationId xmlns:p14="http://schemas.microsoft.com/office/powerpoint/2010/main" val="824129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834183"/>
            <a:ext cx="8229600" cy="1143000"/>
          </a:xfrm>
        </p:spPr>
        <p:txBody>
          <a:bodyPr>
            <a:normAutofit/>
          </a:bodyPr>
          <a:lstStyle/>
          <a:p>
            <a:r>
              <a:rPr lang="ru-RU" sz="6600" dirty="0" smtClean="0">
                <a:latin typeface="Times New Roman" panose="02020603050405020304" pitchFamily="18" charset="0"/>
                <a:cs typeface="Times New Roman" panose="02020603050405020304" pitchFamily="18" charset="0"/>
              </a:rPr>
              <a:t>Спасибо за внимание!</a:t>
            </a:r>
            <a:endParaRPr lang="ru-RU" sz="6600"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6876256" y="4725144"/>
            <a:ext cx="1810544" cy="1401019"/>
          </a:xfrm>
        </p:spPr>
        <p:txBody>
          <a:bodyPr/>
          <a:lstStyle/>
          <a:p>
            <a:endParaRPr lang="ru-RU" dirty="0"/>
          </a:p>
        </p:txBody>
      </p:sp>
      <p:pic>
        <p:nvPicPr>
          <p:cNvPr id="5" name="Рисунок 4"/>
          <p:cNvPicPr>
            <a:picLocks noChangeAspect="1"/>
          </p:cNvPicPr>
          <p:nvPr/>
        </p:nvPicPr>
        <p:blipFill>
          <a:blip r:embed="rId2"/>
          <a:stretch>
            <a:fillRect/>
          </a:stretch>
        </p:blipFill>
        <p:spPr>
          <a:xfrm>
            <a:off x="1187624" y="2276872"/>
            <a:ext cx="7389332" cy="3611214"/>
          </a:xfrm>
          <a:prstGeom prst="rect">
            <a:avLst/>
          </a:prstGeom>
        </p:spPr>
      </p:pic>
    </p:spTree>
    <p:extLst>
      <p:ext uri="{BB962C8B-B14F-4D97-AF65-F5344CB8AC3E}">
        <p14:creationId xmlns:p14="http://schemas.microsoft.com/office/powerpoint/2010/main" val="914046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88640"/>
            <a:ext cx="7416824" cy="792088"/>
          </a:xfrm>
        </p:spPr>
        <p:txBody>
          <a:bodyPr>
            <a:normAutofit/>
          </a:bodyPr>
          <a:lstStyle/>
          <a:p>
            <a:r>
              <a:rPr lang="ru-RU" sz="3600" b="1" dirty="0" smtClean="0">
                <a:latin typeface="Times New Roman" panose="02020603050405020304" pitchFamily="18" charset="0"/>
                <a:cs typeface="Times New Roman" panose="02020603050405020304" pitchFamily="18" charset="0"/>
              </a:rPr>
              <a:t>Актуальность</a:t>
            </a: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00034" y="1142984"/>
            <a:ext cx="8229600" cy="4525963"/>
          </a:xfrm>
        </p:spPr>
        <p:txBody>
          <a:bodyPr>
            <a:noAutofit/>
          </a:bodyPr>
          <a:lstStyle/>
          <a:p>
            <a:pPr algn="r"/>
            <a:r>
              <a:rPr lang="ru-RU" sz="1800" dirty="0" smtClean="0">
                <a:latin typeface="Times New Roman" panose="02020603050405020304" pitchFamily="18" charset="0"/>
                <a:cs typeface="Times New Roman" panose="02020603050405020304" pitchFamily="18" charset="0"/>
              </a:rPr>
              <a:t>«</a:t>
            </a:r>
            <a:r>
              <a:rPr lang="ru-RU" sz="1800" dirty="0">
                <a:latin typeface="Times New Roman" panose="02020603050405020304" pitchFamily="18" charset="0"/>
                <a:cs typeface="Times New Roman" panose="02020603050405020304" pitchFamily="18" charset="0"/>
              </a:rPr>
              <a:t>Без игры нет, и не может быть полноценного умственного развития. Игра - это огромное светлое окно, через которое в духовный мир ребенка вливается живительный поток представлений, понятий об окружающем мире. Игра - это искра, зажигающая огонек пытливости и любознательности</a:t>
            </a:r>
            <a:r>
              <a:rPr lang="ru-RU" sz="1800" dirty="0" smtClean="0">
                <a:latin typeface="Times New Roman" panose="02020603050405020304" pitchFamily="18" charset="0"/>
                <a:cs typeface="Times New Roman" panose="02020603050405020304" pitchFamily="18" charset="0"/>
              </a:rPr>
              <a:t>».</a:t>
            </a:r>
          </a:p>
          <a:p>
            <a:pPr algn="r"/>
            <a:r>
              <a:rPr lang="ru-RU" sz="1800" dirty="0" smtClean="0">
                <a:latin typeface="Times New Roman" panose="02020603050405020304" pitchFamily="18" charset="0"/>
                <a:cs typeface="Times New Roman" panose="02020603050405020304" pitchFamily="18" charset="0"/>
              </a:rPr>
              <a:t>В.А. Сухомлинский</a:t>
            </a:r>
          </a:p>
          <a:p>
            <a:pPr algn="just"/>
            <a:r>
              <a:rPr lang="ru-RU" sz="2000" dirty="0">
                <a:latin typeface="Times New Roman" panose="02020603050405020304" pitchFamily="18" charset="0"/>
                <a:cs typeface="Times New Roman" panose="02020603050405020304" pitchFamily="18" charset="0"/>
              </a:rPr>
              <a:t> Проблема развития детского мышления является предметом научного исследования педагогов и психологов в течение многих лет. Известный психолог Л.С. Выготский одним из первых сформулировал мысль о том, что интеллектуальное развитие ребенка заключается не столько в количественном запасе знаний, сколько в уровне интеллектуальных процессов, т. е. в качественных особенностях детского мышления. Развитие логического мышления имеет особое значение для подготовки детей к школьному обучению. Ведь важно не только, какими знаниями владеет ребенок ко времени поступления в школу, а готов ли он к получению новых знаний, умеет ли рассуждать, фантазировать, делать самостоятельные выводы, строить замыслы сочинений, рисунков, конструкций.</a:t>
            </a:r>
          </a:p>
        </p:txBody>
      </p:sp>
    </p:spTree>
    <p:extLst>
      <p:ext uri="{BB962C8B-B14F-4D97-AF65-F5344CB8AC3E}">
        <p14:creationId xmlns:p14="http://schemas.microsoft.com/office/powerpoint/2010/main" val="2478948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latin typeface="Times New Roman" panose="02020603050405020304" pitchFamily="18" charset="0"/>
                <a:cs typeface="Times New Roman" panose="02020603050405020304" pitchFamily="18" charset="0"/>
              </a:rPr>
              <a:t>Цель</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57158" y="1714488"/>
            <a:ext cx="8329642" cy="3043246"/>
          </a:xfrm>
        </p:spPr>
        <p:txBody>
          <a:bodyPr>
            <a:noAutofit/>
          </a:bodyPr>
          <a:lstStyle/>
          <a:p>
            <a:pPr marL="0" indent="0" algn="ctr">
              <a:spcBef>
                <a:spcPts val="600"/>
              </a:spcBef>
              <a:buNone/>
            </a:pPr>
            <a:r>
              <a:rPr lang="ru-RU" b="1" dirty="0">
                <a:latin typeface="Times New Roman" panose="02020603050405020304" pitchFamily="18" charset="0"/>
                <a:cs typeface="Times New Roman" panose="02020603050405020304" pitchFamily="18" charset="0"/>
              </a:rPr>
              <a:t>создавать необходимые условия для развития познавательной активности, логического мышления старших дошкольников посредством использования логико-математических </a:t>
            </a:r>
            <a:r>
              <a:rPr lang="ru-RU" b="1" dirty="0" smtClean="0">
                <a:latin typeface="Times New Roman" panose="02020603050405020304" pitchFamily="18" charset="0"/>
                <a:cs typeface="Times New Roman" panose="02020603050405020304" pitchFamily="18" charset="0"/>
              </a:rPr>
              <a:t>игр </a:t>
            </a:r>
            <a:endParaRPr lang="ru-RU"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0885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rot="10800000" flipV="1">
            <a:off x="3000363" y="396696"/>
            <a:ext cx="2718987" cy="1015663"/>
          </a:xfrm>
          <a:prstGeom prst="rect">
            <a:avLst/>
          </a:prstGeom>
        </p:spPr>
        <p:txBody>
          <a:bodyPr wrap="square">
            <a:spAutoFit/>
          </a:bodyPr>
          <a:lstStyle/>
          <a:p>
            <a:r>
              <a:rPr lang="ru-RU" sz="6000" b="1" dirty="0">
                <a:latin typeface="Times New Roman" panose="02020603050405020304" pitchFamily="18" charset="0"/>
                <a:cs typeface="Times New Roman" panose="02020603050405020304" pitchFamily="18" charset="0"/>
              </a:rPr>
              <a:t>З</a:t>
            </a:r>
            <a:r>
              <a:rPr lang="ru-RU" sz="6000" b="1" dirty="0" smtClean="0">
                <a:latin typeface="Times New Roman" panose="02020603050405020304" pitchFamily="18" charset="0"/>
                <a:cs typeface="Times New Roman" panose="02020603050405020304" pitchFamily="18" charset="0"/>
              </a:rPr>
              <a:t>адачи</a:t>
            </a:r>
            <a:endParaRPr lang="ru-RU" sz="60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11560" y="1458527"/>
            <a:ext cx="7920880" cy="4093428"/>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1.Обучать </a:t>
            </a:r>
            <a:r>
              <a:rPr lang="ru-RU" sz="2000" dirty="0">
                <a:latin typeface="Times New Roman" panose="02020603050405020304" pitchFamily="18" charset="0"/>
                <a:cs typeface="Times New Roman" panose="02020603050405020304" pitchFamily="18" charset="0"/>
              </a:rPr>
              <a:t>детей основным логическим операциям: анализу, сравнению, классификации, обобщению, умозаключению и т.д.</a:t>
            </a:r>
          </a:p>
          <a:p>
            <a:pPr algn="just"/>
            <a:r>
              <a:rPr lang="ru-RU" sz="2000" dirty="0">
                <a:latin typeface="Times New Roman" panose="02020603050405020304" pitchFamily="18" charset="0"/>
                <a:cs typeface="Times New Roman" panose="02020603050405020304" pitchFamily="18" charset="0"/>
              </a:rPr>
              <a:t>2. Развивать у детей логико-математические представления (представлений о математических свойствах и отношениях предметов, конкретных величинах, числах, геометрических фигурах, зависимостях и закономерностях);</a:t>
            </a:r>
          </a:p>
          <a:p>
            <a:pPr algn="just"/>
            <a:r>
              <a:rPr lang="ru-RU" sz="2000" dirty="0">
                <a:latin typeface="Times New Roman" panose="02020603050405020304" pitchFamily="18" charset="0"/>
                <a:cs typeface="Times New Roman" panose="02020603050405020304" pitchFamily="18" charset="0"/>
              </a:rPr>
              <a:t>3. Развивать интеллектуально-творческие проявления детей: (находчивость, смекалку, догадки, сообразительность, стремление к поиску нестандартных решений задач); </a:t>
            </a:r>
          </a:p>
          <a:p>
            <a:pPr algn="just"/>
            <a:r>
              <a:rPr lang="ru-RU" sz="2000" dirty="0">
                <a:latin typeface="Times New Roman" panose="02020603050405020304" pitchFamily="18" charset="0"/>
                <a:cs typeface="Times New Roman" panose="02020603050405020304" pitchFamily="18" charset="0"/>
              </a:rPr>
              <a:t>4. Воспитывать стремление к преодолению трудностей, уверенность в себе, желание прийти на помощь сверстнику.</a:t>
            </a:r>
          </a:p>
          <a:p>
            <a:pPr algn="just"/>
            <a:r>
              <a:rPr lang="ru-RU" sz="2000" dirty="0">
                <a:latin typeface="Times New Roman" panose="02020603050405020304" pitchFamily="18" charset="0"/>
                <a:cs typeface="Times New Roman" panose="02020603050405020304" pitchFamily="18" charset="0"/>
              </a:rPr>
              <a:t>5. Привлекать родителей к организации воспитательно-образовательной работы с детьми в этом направлении.</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6840760" cy="792088"/>
          </a:xfrm>
        </p:spPr>
        <p:txBody>
          <a:bodyPr>
            <a:noAutofit/>
          </a:bodyPr>
          <a:lstStyle/>
          <a:p>
            <a:r>
              <a:rPr lang="ru-RU" sz="2800" b="1" dirty="0" smtClean="0">
                <a:latin typeface="Times New Roman" panose="02020603050405020304" pitchFamily="18" charset="0"/>
                <a:cs typeface="Times New Roman" panose="02020603050405020304" pitchFamily="18" charset="0"/>
              </a:rPr>
              <a:t>Теоретические аспекты развития логического мышления</a:t>
            </a:r>
            <a:r>
              <a:rPr lang="ru-RU" sz="2800" b="1" dirty="0" smtClean="0"/>
              <a:t>.</a:t>
            </a:r>
            <a:endParaRPr lang="ru-RU" sz="2800" b="1" dirty="0"/>
          </a:p>
        </p:txBody>
      </p:sp>
      <p:sp>
        <p:nvSpPr>
          <p:cNvPr id="3" name="Объект 2"/>
          <p:cNvSpPr>
            <a:spLocks noGrp="1"/>
          </p:cNvSpPr>
          <p:nvPr>
            <p:ph idx="1"/>
          </p:nvPr>
        </p:nvSpPr>
        <p:spPr>
          <a:xfrm>
            <a:off x="457200" y="1124744"/>
            <a:ext cx="8229600" cy="5001419"/>
          </a:xfrm>
        </p:spPr>
        <p:txBody>
          <a:bodyPr>
            <a:noAutofit/>
          </a:bodyPr>
          <a:lstStyle/>
          <a:p>
            <a:pPr marL="0" indent="457200" algn="just">
              <a:buNone/>
            </a:pPr>
            <a:r>
              <a:rPr lang="ru-RU" sz="2200" dirty="0">
                <a:latin typeface="Times New Roman" panose="02020603050405020304" pitchFamily="18" charset="0"/>
                <a:cs typeface="Times New Roman" panose="02020603050405020304" pitchFamily="18" charset="0"/>
              </a:rPr>
              <a:t>Мышление неразрывно связано с практической деятельностью людей. Всякий вид деятельности предполагает обдумывание, учёт условий действия, планирование, наблюдение. Действуя, человек решает какие-либо задачи. </a:t>
            </a:r>
            <a:r>
              <a:rPr lang="ru-RU" sz="2200" dirty="0" smtClean="0">
                <a:latin typeface="Times New Roman" panose="02020603050405020304" pitchFamily="18" charset="0"/>
                <a:cs typeface="Times New Roman" panose="02020603050405020304" pitchFamily="18" charset="0"/>
              </a:rPr>
              <a:t>Как </a:t>
            </a:r>
            <a:r>
              <a:rPr lang="ru-RU" sz="2200" dirty="0">
                <a:latin typeface="Times New Roman" panose="02020603050405020304" pitchFamily="18" charset="0"/>
                <a:cs typeface="Times New Roman" panose="02020603050405020304" pitchFamily="18" charset="0"/>
              </a:rPr>
              <a:t>показывают современные исследования, на протяжении дошкольного детства у ребенка формируются сложные виды деятельности - игра, общение со сверстниками и взрослыми, простейшие трудовые действия, и происходит закладка общего фундамента познавательных способностей.</a:t>
            </a:r>
          </a:p>
          <a:p>
            <a:pPr marL="0" indent="457200" algn="just">
              <a:buNone/>
            </a:pPr>
            <a:r>
              <a:rPr lang="ru-RU" sz="2200" dirty="0">
                <a:latin typeface="Times New Roman" panose="02020603050405020304" pitchFamily="18" charset="0"/>
                <a:cs typeface="Times New Roman" panose="02020603050405020304" pitchFamily="18" charset="0"/>
              </a:rPr>
              <a:t> Игра является ведущим видом деятельности ребенка дошкольника. Одним из </a:t>
            </a:r>
            <a:r>
              <a:rPr lang="ru-RU" sz="2200" dirty="0" smtClean="0">
                <a:latin typeface="Times New Roman" panose="02020603050405020304" pitchFamily="18" charset="0"/>
                <a:cs typeface="Times New Roman" panose="02020603050405020304" pitchFamily="18" charset="0"/>
              </a:rPr>
              <a:t>видов </a:t>
            </a:r>
            <a:r>
              <a:rPr lang="ru-RU" sz="2200" dirty="0">
                <a:latin typeface="Times New Roman" panose="02020603050405020304" pitchFamily="18" charset="0"/>
                <a:cs typeface="Times New Roman" panose="02020603050405020304" pitchFamily="18" charset="0"/>
              </a:rPr>
              <a:t>игры является логико-математическая. </a:t>
            </a:r>
            <a:endParaRPr lang="ru-RU" sz="2200" dirty="0" smtClean="0">
              <a:latin typeface="Times New Roman" panose="02020603050405020304" pitchFamily="18" charset="0"/>
              <a:cs typeface="Times New Roman" panose="02020603050405020304" pitchFamily="18" charset="0"/>
            </a:endParaRPr>
          </a:p>
          <a:p>
            <a:pPr marL="0" indent="457200" algn="just">
              <a:buNone/>
            </a:pPr>
            <a:r>
              <a:rPr lang="ru-RU" sz="2200" dirty="0">
                <a:latin typeface="Times New Roman" panose="02020603050405020304" pitchFamily="18" charset="0"/>
                <a:cs typeface="Times New Roman" panose="02020603050405020304" pitchFamily="18" charset="0"/>
              </a:rPr>
              <a:t>Логико-математическая игра- это игра, в которой смоделированы математические отношения, закономерности, предполагающие выполнение логических операций и действий.</a:t>
            </a:r>
            <a:endParaRPr lang="ru-RU" sz="2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0779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7931224" cy="811498"/>
          </a:xfrm>
        </p:spPr>
        <p:txBody>
          <a:bodyPr>
            <a:normAutofit/>
          </a:bodyPr>
          <a:lstStyle/>
          <a:p>
            <a:r>
              <a:rPr lang="ru-RU" sz="3600" b="1" dirty="0" smtClean="0">
                <a:latin typeface="Times New Roman" panose="02020603050405020304" pitchFamily="18" charset="0"/>
                <a:cs typeface="Times New Roman" panose="02020603050405020304" pitchFamily="18" charset="0"/>
              </a:rPr>
              <a:t>Развивающая среда</a:t>
            </a:r>
            <a:endParaRPr lang="ru-RU" sz="3600" b="1"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sz="half" idx="1"/>
          </p:nvPr>
        </p:nvSpPr>
        <p:spPr>
          <a:xfrm>
            <a:off x="323528" y="1424743"/>
            <a:ext cx="2880320" cy="3993307"/>
          </a:xfrm>
        </p:spPr>
        <p:txBody>
          <a:bodyPr>
            <a:normAutofit fontScale="92500"/>
          </a:bodyPr>
          <a:lstStyle/>
          <a:p>
            <a:pPr marL="0" indent="0">
              <a:buNone/>
            </a:pPr>
            <a:r>
              <a:rPr lang="ru-RU" sz="2400" dirty="0" smtClean="0">
                <a:latin typeface="Times New Roman" panose="02020603050405020304" pitchFamily="18" charset="0"/>
                <a:cs typeface="Times New Roman" panose="02020603050405020304" pitchFamily="18" charset="0"/>
              </a:rPr>
              <a:t>Формированию логического мышления детей во многом способствует развивающая среда</a:t>
            </a:r>
            <a:r>
              <a:rPr lang="ru-RU" sz="2400" dirty="0">
                <a:latin typeface="Times New Roman" panose="02020603050405020304" pitchFamily="18" charset="0"/>
                <a:cs typeface="Times New Roman" panose="02020603050405020304" pitchFamily="18" charset="0"/>
              </a:rPr>
              <a:t>. В старших группах нашего детского сада для этого направления созданы уголки познания. </a:t>
            </a:r>
          </a:p>
        </p:txBody>
      </p:sp>
      <p:pic>
        <p:nvPicPr>
          <p:cNvPr id="3" name="Объект 2"/>
          <p:cNvPicPr>
            <a:picLocks noGrp="1" noChangeAspect="1"/>
          </p:cNvPicPr>
          <p:nvPr>
            <p:ph sz="half" idx="2"/>
          </p:nvPr>
        </p:nvPicPr>
        <p:blipFill>
          <a:blip r:embed="rId2"/>
          <a:stretch>
            <a:fillRect/>
          </a:stretch>
        </p:blipFill>
        <p:spPr>
          <a:xfrm>
            <a:off x="3635896" y="2150682"/>
            <a:ext cx="2589695" cy="2958554"/>
          </a:xfrm>
          <a:prstGeom prst="rect">
            <a:avLst/>
          </a:prstGeom>
        </p:spPr>
      </p:pic>
      <p:pic>
        <p:nvPicPr>
          <p:cNvPr id="6" name="Рисунок 5"/>
          <p:cNvPicPr>
            <a:picLocks noChangeAspect="1"/>
          </p:cNvPicPr>
          <p:nvPr/>
        </p:nvPicPr>
        <p:blipFill>
          <a:blip r:embed="rId3"/>
          <a:stretch>
            <a:fillRect/>
          </a:stretch>
        </p:blipFill>
        <p:spPr>
          <a:xfrm>
            <a:off x="6497872" y="2132856"/>
            <a:ext cx="2382490" cy="2952328"/>
          </a:xfrm>
          <a:prstGeom prst="rect">
            <a:avLst/>
          </a:prstGeom>
        </p:spPr>
      </p:pic>
    </p:spTree>
    <p:extLst>
      <p:ext uri="{BB962C8B-B14F-4D97-AF65-F5344CB8AC3E}">
        <p14:creationId xmlns:p14="http://schemas.microsoft.com/office/powerpoint/2010/main" val="20760393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sz="half" idx="2"/>
          </p:nvPr>
        </p:nvPicPr>
        <p:blipFill>
          <a:blip r:embed="rId2"/>
          <a:stretch>
            <a:fillRect/>
          </a:stretch>
        </p:blipFill>
        <p:spPr>
          <a:xfrm>
            <a:off x="5291309" y="1772816"/>
            <a:ext cx="2945322" cy="3923699"/>
          </a:xfrm>
          <a:prstGeom prst="rect">
            <a:avLst/>
          </a:prstGeom>
        </p:spPr>
      </p:pic>
      <p:sp>
        <p:nvSpPr>
          <p:cNvPr id="7" name="Объект 6"/>
          <p:cNvSpPr>
            <a:spLocks noGrp="1"/>
          </p:cNvSpPr>
          <p:nvPr>
            <p:ph sz="half" idx="1"/>
          </p:nvPr>
        </p:nvSpPr>
        <p:spPr>
          <a:xfrm>
            <a:off x="457200" y="1600200"/>
            <a:ext cx="3826768" cy="4525963"/>
          </a:xfrm>
        </p:spPr>
        <p:txBody>
          <a:bodyPr>
            <a:noAutofit/>
          </a:bodyPr>
          <a:lstStyle/>
          <a:p>
            <a:pPr algn="just"/>
            <a:r>
              <a:rPr lang="ru-RU" sz="1800" dirty="0">
                <a:latin typeface="Times New Roman" panose="02020603050405020304" pitchFamily="18" charset="0"/>
                <a:cs typeface="Times New Roman" panose="02020603050405020304" pitchFamily="18" charset="0"/>
              </a:rPr>
              <a:t>В них располагаются различные дидактические игры и пособия, направленные на развитие мыслительных процессов. Дети используют счётные палочки и палочки </a:t>
            </a:r>
            <a:r>
              <a:rPr lang="ru-RU" sz="1800" dirty="0" err="1">
                <a:latin typeface="Times New Roman" panose="02020603050405020304" pitchFamily="18" charset="0"/>
                <a:cs typeface="Times New Roman" panose="02020603050405020304" pitchFamily="18" charset="0"/>
              </a:rPr>
              <a:t>Кюизенера</a:t>
            </a:r>
            <a:r>
              <a:rPr lang="ru-RU" sz="1800" dirty="0">
                <a:latin typeface="Times New Roman" panose="02020603050405020304" pitchFamily="18" charset="0"/>
                <a:cs typeface="Times New Roman" panose="02020603050405020304" pitchFamily="18" charset="0"/>
              </a:rPr>
              <a:t>, блоки Дьенеша, кубики «Сложи узор», головоломки («</a:t>
            </a:r>
            <a:r>
              <a:rPr lang="ru-RU" sz="1800" dirty="0" err="1">
                <a:latin typeface="Times New Roman" panose="02020603050405020304" pitchFamily="18" charset="0"/>
                <a:cs typeface="Times New Roman" panose="02020603050405020304" pitchFamily="18" charset="0"/>
              </a:rPr>
              <a:t>Танграм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Колумбово</a:t>
            </a:r>
            <a:r>
              <a:rPr lang="ru-RU" sz="1800" dirty="0">
                <a:latin typeface="Times New Roman" panose="02020603050405020304" pitchFamily="18" charset="0"/>
                <a:cs typeface="Times New Roman" panose="02020603050405020304" pitchFamily="18" charset="0"/>
              </a:rPr>
              <a:t> яйцо»), логические фигуры и настольно – печатные игры математического содержания («Уголки», «Форма и цвет», «Считай-ка» и другие), логические задачи и лабиринты, конструкторы и мозаики, шахматы и шашки.</a:t>
            </a:r>
          </a:p>
          <a:p>
            <a:pPr algn="just"/>
            <a:r>
              <a:rPr lang="ru-RU" sz="1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093901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anose="02020603050405020304" pitchFamily="18" charset="0"/>
                <a:cs typeface="Times New Roman" panose="02020603050405020304" pitchFamily="18" charset="0"/>
              </a:rPr>
              <a:t>Взаимодействие с детьми</a:t>
            </a:r>
          </a:p>
        </p:txBody>
      </p:sp>
      <p:sp>
        <p:nvSpPr>
          <p:cNvPr id="3" name="Объект 2"/>
          <p:cNvSpPr>
            <a:spLocks noGrp="1"/>
          </p:cNvSpPr>
          <p:nvPr>
            <p:ph sz="half" idx="1"/>
          </p:nvPr>
        </p:nvSpPr>
        <p:spPr>
          <a:xfrm>
            <a:off x="422888" y="1600200"/>
            <a:ext cx="5805296" cy="4853136"/>
          </a:xfrm>
        </p:spPr>
        <p:txBody>
          <a:bodyPr>
            <a:normAutofit fontScale="92500" lnSpcReduction="20000"/>
          </a:bodyPr>
          <a:lstStyle/>
          <a:p>
            <a:pPr algn="just"/>
            <a:r>
              <a:rPr lang="ru-RU" sz="2000" dirty="0" smtClean="0"/>
              <a:t> </a:t>
            </a:r>
            <a:r>
              <a:rPr lang="ru-RU" sz="2000" dirty="0" smtClean="0">
                <a:latin typeface="Times New Roman" panose="02020603050405020304" pitchFamily="18" charset="0"/>
                <a:cs typeface="Times New Roman" panose="02020603050405020304" pitchFamily="18" charset="0"/>
              </a:rPr>
              <a:t>Ведущая педагогическая идея опыта заключается в создании необходимых условий для развития активного познания окружающего мира, логического мышления старших дошкольников посредством использования в образовательном процессе занимательного материала. </a:t>
            </a:r>
          </a:p>
          <a:p>
            <a:pPr algn="just"/>
            <a:r>
              <a:rPr lang="ru-RU" sz="2000" dirty="0" smtClean="0">
                <a:latin typeface="Times New Roman" panose="02020603050405020304" pitchFamily="18" charset="0"/>
                <a:cs typeface="Times New Roman" panose="02020603050405020304" pitchFamily="18" charset="0"/>
              </a:rPr>
              <a:t>Организуя </a:t>
            </a:r>
            <a:r>
              <a:rPr lang="ru-RU" sz="2000" dirty="0">
                <a:latin typeface="Times New Roman" panose="02020603050405020304" pitchFamily="18" charset="0"/>
                <a:cs typeface="Times New Roman" panose="02020603050405020304" pitchFamily="18" charset="0"/>
              </a:rPr>
              <a:t>непосредственно образовательную деятельность в различных образовательных областях с детьми добиваюсь, чтобы ребенок из наблюдателя превратился в активного </a:t>
            </a:r>
            <a:r>
              <a:rPr lang="ru-RU" sz="2000" dirty="0" smtClean="0">
                <a:latin typeface="Times New Roman" panose="02020603050405020304" pitchFamily="18" charset="0"/>
                <a:cs typeface="Times New Roman" panose="02020603050405020304" pitchFamily="18" charset="0"/>
              </a:rPr>
              <a:t>участника</a:t>
            </a:r>
          </a:p>
          <a:p>
            <a:pPr algn="just"/>
            <a:r>
              <a:rPr lang="ru-RU" sz="2000" dirty="0">
                <a:latin typeface="Times New Roman" panose="02020603050405020304" pitchFamily="18" charset="0"/>
                <a:cs typeface="Times New Roman" panose="02020603050405020304" pitchFamily="18" charset="0"/>
              </a:rPr>
              <a:t>Основное содержание НОД представляет собой совокупность игр и упражнений, направленных на решение поставленных задач. Если это занятие по развитию речи или по познанию, то игровые задания строятся на основе «Отгадай по признаку». Иногда включаю письменные задания по признаку «Слева, справа, ниже, выше - нарисуешь, как услышишь». </a:t>
            </a:r>
            <a:endParaRPr lang="ru-RU" sz="2000" dirty="0" smtClean="0">
              <a:latin typeface="Times New Roman" panose="02020603050405020304" pitchFamily="18" charset="0"/>
              <a:cs typeface="Times New Roman" panose="02020603050405020304" pitchFamily="18" charset="0"/>
            </a:endParaRPr>
          </a:p>
          <a:p>
            <a:pPr algn="just"/>
            <a:endParaRPr lang="ru-RU" sz="2000" dirty="0" smtClean="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half" idx="2"/>
          </p:nvPr>
        </p:nvPicPr>
        <p:blipFill>
          <a:blip r:embed="rId2"/>
          <a:stretch>
            <a:fillRect/>
          </a:stretch>
        </p:blipFill>
        <p:spPr>
          <a:xfrm>
            <a:off x="6444209" y="1844824"/>
            <a:ext cx="2533518" cy="3702479"/>
          </a:xfrm>
          <a:prstGeom prst="rect">
            <a:avLst/>
          </a:prstGeom>
        </p:spPr>
      </p:pic>
    </p:spTree>
    <p:extLst>
      <p:ext uri="{BB962C8B-B14F-4D97-AF65-F5344CB8AC3E}">
        <p14:creationId xmlns:p14="http://schemas.microsoft.com/office/powerpoint/2010/main" val="42035023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908720"/>
            <a:ext cx="4762872" cy="5217443"/>
          </a:xfrm>
        </p:spPr>
        <p:txBody>
          <a:bodyPr>
            <a:normAutofit/>
          </a:bodyPr>
          <a:lstStyle/>
          <a:p>
            <a:pPr algn="just"/>
            <a:r>
              <a:rPr lang="ru-RU" dirty="0">
                <a:latin typeface="Times New Roman" panose="02020603050405020304" pitchFamily="18" charset="0"/>
                <a:cs typeface="Times New Roman" panose="02020603050405020304" pitchFamily="18" charset="0"/>
              </a:rPr>
              <a:t>Организуя НОД, я направляю работу на развитие логического мышления через логико-математические </a:t>
            </a:r>
            <a:r>
              <a:rPr lang="ru-RU" dirty="0" smtClean="0">
                <a:latin typeface="Times New Roman" panose="02020603050405020304" pitchFamily="18" charset="0"/>
                <a:cs typeface="Times New Roman" panose="02020603050405020304" pitchFamily="18" charset="0"/>
              </a:rPr>
              <a:t>игры.</a:t>
            </a:r>
            <a:endParaRPr lang="ru-RU"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half" idx="2"/>
          </p:nvPr>
        </p:nvPicPr>
        <p:blipFill>
          <a:blip r:embed="rId2"/>
          <a:stretch>
            <a:fillRect/>
          </a:stretch>
        </p:blipFill>
        <p:spPr>
          <a:xfrm>
            <a:off x="4531995" y="3140968"/>
            <a:ext cx="4358093" cy="3214986"/>
          </a:xfrm>
          <a:prstGeom prst="rect">
            <a:avLst/>
          </a:prstGeom>
        </p:spPr>
      </p:pic>
    </p:spTree>
    <p:extLst>
      <p:ext uri="{BB962C8B-B14F-4D97-AF65-F5344CB8AC3E}">
        <p14:creationId xmlns:p14="http://schemas.microsoft.com/office/powerpoint/2010/main" val="1228005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636</TotalTime>
  <Words>979</Words>
  <Application>Microsoft Office PowerPoint</Application>
  <PresentationFormat>Экран (4:3)</PresentationFormat>
  <Paragraphs>44</Paragraphs>
  <Slides>16</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Calibri</vt:lpstr>
      <vt:lpstr>Times New Roman</vt:lpstr>
      <vt:lpstr>Тема Office</vt:lpstr>
      <vt:lpstr>Презентация PowerPoint</vt:lpstr>
      <vt:lpstr>Актуальность</vt:lpstr>
      <vt:lpstr>Цель</vt:lpstr>
      <vt:lpstr>Презентация PowerPoint</vt:lpstr>
      <vt:lpstr>Теоретические аспекты развития логического мышления.</vt:lpstr>
      <vt:lpstr>Развивающая среда</vt:lpstr>
      <vt:lpstr>Презентация PowerPoint</vt:lpstr>
      <vt:lpstr>Взаимодействие с детьми</vt:lpstr>
      <vt:lpstr>Презентация PowerPoint</vt:lpstr>
      <vt:lpstr>Презентация PowerPoint</vt:lpstr>
      <vt:lpstr>Презентация PowerPoint</vt:lpstr>
      <vt:lpstr>Взаимодействие с родителями</vt:lpstr>
      <vt:lpstr>Стало доброй традицией проведение детско-родительских мероприятий по субботам, рекомендованных ИМЦ, где также в той или иной форме родителям предлагалось поиграть в игры на развитие логического мышления. </vt:lpstr>
      <vt:lpstr>Результативность опыта</vt:lpstr>
      <vt:lpstr>Заключение</vt:lpstr>
      <vt:lpstr>Спасибо за внимание!</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«Развитие логического мышления детей старшего дошкольного возраста посредством дидактических игр»                           Подготовила: Кривошеева Е.Ю. </dc:title>
  <dc:creator>*</dc:creator>
  <cp:lastModifiedBy>Пользователь Windows</cp:lastModifiedBy>
  <cp:revision>71</cp:revision>
  <dcterms:created xsi:type="dcterms:W3CDTF">2014-03-30T13:23:11Z</dcterms:created>
  <dcterms:modified xsi:type="dcterms:W3CDTF">2021-12-08T04:13:28Z</dcterms:modified>
</cp:coreProperties>
</file>