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6D06-2764-49C5-A50E-4F121D87B00B}" type="datetimeFigureOut">
              <a:rPr lang="ru-RU" smtClean="0"/>
              <a:t>ср 08.11.23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C8237-788E-43A8-91D1-9B0D3F8F5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203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6D06-2764-49C5-A50E-4F121D87B00B}" type="datetimeFigureOut">
              <a:rPr lang="ru-RU" smtClean="0"/>
              <a:t>ср 08.11.23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C8237-788E-43A8-91D1-9B0D3F8F5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720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6D06-2764-49C5-A50E-4F121D87B00B}" type="datetimeFigureOut">
              <a:rPr lang="ru-RU" smtClean="0"/>
              <a:t>ср 08.11.23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C8237-788E-43A8-91D1-9B0D3F8F5E3B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434899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6D06-2764-49C5-A50E-4F121D87B00B}" type="datetimeFigureOut">
              <a:rPr lang="ru-RU" smtClean="0"/>
              <a:t>ср 08.11.23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C8237-788E-43A8-91D1-9B0D3F8F5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0414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6D06-2764-49C5-A50E-4F121D87B00B}" type="datetimeFigureOut">
              <a:rPr lang="ru-RU" smtClean="0"/>
              <a:t>ср 08.11.23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C8237-788E-43A8-91D1-9B0D3F8F5E3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958654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6D06-2764-49C5-A50E-4F121D87B00B}" type="datetimeFigureOut">
              <a:rPr lang="ru-RU" smtClean="0"/>
              <a:t>ср 08.11.23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C8237-788E-43A8-91D1-9B0D3F8F5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09364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6D06-2764-49C5-A50E-4F121D87B00B}" type="datetimeFigureOut">
              <a:rPr lang="ru-RU" smtClean="0"/>
              <a:t>ср 08.11.23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C8237-788E-43A8-91D1-9B0D3F8F5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55337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6D06-2764-49C5-A50E-4F121D87B00B}" type="datetimeFigureOut">
              <a:rPr lang="ru-RU" smtClean="0"/>
              <a:t>ср 08.11.23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C8237-788E-43A8-91D1-9B0D3F8F5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78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6D06-2764-49C5-A50E-4F121D87B00B}" type="datetimeFigureOut">
              <a:rPr lang="ru-RU" smtClean="0"/>
              <a:t>ср 08.11.23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C8237-788E-43A8-91D1-9B0D3F8F5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435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6D06-2764-49C5-A50E-4F121D87B00B}" type="datetimeFigureOut">
              <a:rPr lang="ru-RU" smtClean="0"/>
              <a:t>ср 08.11.23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C8237-788E-43A8-91D1-9B0D3F8F5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350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6D06-2764-49C5-A50E-4F121D87B00B}" type="datetimeFigureOut">
              <a:rPr lang="ru-RU" smtClean="0"/>
              <a:t>ср 08.11.23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C8237-788E-43A8-91D1-9B0D3F8F5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103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6D06-2764-49C5-A50E-4F121D87B00B}" type="datetimeFigureOut">
              <a:rPr lang="ru-RU" smtClean="0"/>
              <a:t>ср 08.11.23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C8237-788E-43A8-91D1-9B0D3F8F5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647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6D06-2764-49C5-A50E-4F121D87B00B}" type="datetimeFigureOut">
              <a:rPr lang="ru-RU" smtClean="0"/>
              <a:t>ср 08.11.23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C8237-788E-43A8-91D1-9B0D3F8F5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873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6D06-2764-49C5-A50E-4F121D87B00B}" type="datetimeFigureOut">
              <a:rPr lang="ru-RU" smtClean="0"/>
              <a:t>ср 08.11.23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C8237-788E-43A8-91D1-9B0D3F8F5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167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6D06-2764-49C5-A50E-4F121D87B00B}" type="datetimeFigureOut">
              <a:rPr lang="ru-RU" smtClean="0"/>
              <a:t>ср 08.11.23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C8237-788E-43A8-91D1-9B0D3F8F5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422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6D06-2764-49C5-A50E-4F121D87B00B}" type="datetimeFigureOut">
              <a:rPr lang="ru-RU" smtClean="0"/>
              <a:t>ср 08.11.23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C8237-788E-43A8-91D1-9B0D3F8F5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5050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66D06-2764-49C5-A50E-4F121D87B00B}" type="datetimeFigureOut">
              <a:rPr lang="ru-RU" smtClean="0"/>
              <a:t>ср 08.11.23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04C8237-788E-43A8-91D1-9B0D3F8F5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422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loud.mail.ru/public/8gGt/H6mW1Se3k" TargetMode="External"/><Relationship Id="rId2" Type="http://schemas.openxmlformats.org/officeDocument/2006/relationships/hyperlink" Target="https://cloud.mail.ru/public/j3Zo/F995oPDs2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395625"/>
            <a:ext cx="7124315" cy="768157"/>
          </a:xfrm>
        </p:spPr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94085" y="1806397"/>
            <a:ext cx="8592898" cy="1989749"/>
          </a:xfrm>
        </p:spPr>
        <p:txBody>
          <a:bodyPr>
            <a:normAutofit fontScale="25000" lnSpcReduction="20000"/>
          </a:bodyPr>
          <a:lstStyle/>
          <a:p>
            <a:pPr algn="ctr">
              <a:lnSpc>
                <a:spcPct val="115000"/>
              </a:lnSpc>
            </a:pPr>
            <a:r>
              <a:rPr lang="ru-RU" sz="128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Опыт работы на тему: «Блоки Дьенеша как средство развития логического мышления у детей старшего дошкольного возраста»</a:t>
            </a:r>
            <a:endParaRPr lang="ru-RU" sz="128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3920" y="444394"/>
            <a:ext cx="7763245" cy="92720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764498" y="4536300"/>
            <a:ext cx="285943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 </a:t>
            </a:r>
          </a:p>
          <a:p>
            <a:pPr algn="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оспитатель Сабитова </a:t>
            </a:r>
          </a:p>
          <a:p>
            <a:pPr algn="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Надия Раисовна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02037" y="6137563"/>
            <a:ext cx="16849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Тюмень 2023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C:\Users\User\Desktop\МОЕ ПОРТФОЛИО ВЫСШАЯ\0wspvdd85tpjf5d1f2zkqqtczw4xifsk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965" y="3555278"/>
            <a:ext cx="3345815" cy="2435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068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2043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педагогами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4315" y="1440152"/>
            <a:ext cx="10835793" cy="523773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Педагогам дошкольного учреждения предлагаем следующие рекомендации:</a:t>
            </a:r>
          </a:p>
          <a:p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Уровень овладения математическими знаниями будет успешнее, если использовать логические блоки Дьенеша в игровых условиях;</a:t>
            </a:r>
          </a:p>
          <a:p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Непосредственное участие взрослого будет вызывать наибольший интерес к предлагаемым играм и упражнениям на основе применения блоков Дьенеша;</a:t>
            </a:r>
          </a:p>
          <a:p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Процесс ознакомления детей с логическими блоками Дьенеша должен происходить постепенно, поэтапно.</a:t>
            </a:r>
          </a:p>
          <a:p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Планируя педагогический процесс и организуя предметно-игровую среду нужно ориентироваться на возможности детей.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6539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46364"/>
            <a:ext cx="8596668" cy="88669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997528"/>
            <a:ext cx="8596668" cy="4600489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Вся работа по развитию у детей логического мышления проходит в тесном взаимодействии с родителями, поскольку семья является важнейшей сферой, определяющей развитие личности ребенка в дошкольные годы.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собрании родителям были показаны игры, с целью обратить внимание родителей на мыслительную сторону развития дошкольников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309" y="4073626"/>
            <a:ext cx="3212359" cy="2304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5446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9699721" cy="4017818"/>
          </a:xfrm>
        </p:spPr>
        <p:txBody>
          <a:bodyPr>
            <a:normAutofit/>
          </a:bodyPr>
          <a:lstStyle/>
          <a:p>
            <a:pPr algn="just"/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 для родителей проводились индивидуальные беседы с рекомендациями, консультации, оформлялись папки-передвижки, где отражался материал, содержащий игры с детьми на развитие мышления, вывешивалась наглядная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уголке «Для вас, родители».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5306291"/>
            <a:ext cx="9976811" cy="1316182"/>
          </a:xfrm>
        </p:spPr>
        <p:txBody>
          <a:bodyPr>
            <a:normAutofit fontScale="40000" lnSpcReduction="20000"/>
          </a:bodyPr>
          <a:lstStyle/>
          <a:p>
            <a:r>
              <a:rPr lang="ru-RU" b="1" dirty="0"/>
              <a:t> 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детей в условиях семьи к занимательным дидактическим играм повышает педагогическую культуру родителей, обогащает совместный семейный досуг, развивает познавательный интерес </a:t>
            </a:r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детей.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880" y="2151227"/>
            <a:ext cx="2202238" cy="2891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7917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7887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 опыта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95571"/>
            <a:ext cx="8596668" cy="4835956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приносит удовольствие, когда ты увидишь, что твои воспитанники становятся умными, любознательными, усидчивыми. Принимают участие в городских интеллектуальных конкурсах, таких как «Шахматный турнир», «Почемучки», «Юный математик»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9814" y="4062435"/>
            <a:ext cx="3219048" cy="247619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0307" y="1685720"/>
            <a:ext cx="2536166" cy="5172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6834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872837"/>
            <a:ext cx="4892193" cy="5168526"/>
          </a:xfrm>
        </p:spPr>
        <p:txBody>
          <a:bodyPr/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 чтобы увидеть, как развивается мышление у детей, я использовала методику Э.Ф.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Замбацявичене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(на основе словесного материала) и тест «Абстрактное логическое мышление» Л.А.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Ясюковой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 целью исследования уровня развития логического мышления и выявила ряд критериев, которые помогли мне оценить индивидуальную динамику и перспективы развития каждого ребенка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данных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видно, что использование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блоков Дьенеша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дает положительный результат в развитии интеллектуальных способностей детей. </a:t>
            </a:r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1037460"/>
              </p:ext>
            </p:extLst>
          </p:nvPr>
        </p:nvGraphicFramePr>
        <p:xfrm>
          <a:off x="5999018" y="457204"/>
          <a:ext cx="6026727" cy="6068286"/>
        </p:xfrm>
        <a:graphic>
          <a:graphicData uri="http://schemas.openxmlformats.org/drawingml/2006/table">
            <a:tbl>
              <a:tblPr firstRow="1" firstCol="1" bandRow="1"/>
              <a:tblGrid>
                <a:gridCol w="1721382">
                  <a:extLst>
                    <a:ext uri="{9D8B030D-6E8A-4147-A177-3AD203B41FA5}">
                      <a16:colId xmlns:a16="http://schemas.microsoft.com/office/drawing/2014/main" val="4001993051"/>
                    </a:ext>
                  </a:extLst>
                </a:gridCol>
                <a:gridCol w="860691">
                  <a:extLst>
                    <a:ext uri="{9D8B030D-6E8A-4147-A177-3AD203B41FA5}">
                      <a16:colId xmlns:a16="http://schemas.microsoft.com/office/drawing/2014/main" val="2649069520"/>
                    </a:ext>
                  </a:extLst>
                </a:gridCol>
                <a:gridCol w="860691">
                  <a:extLst>
                    <a:ext uri="{9D8B030D-6E8A-4147-A177-3AD203B41FA5}">
                      <a16:colId xmlns:a16="http://schemas.microsoft.com/office/drawing/2014/main" val="1255209154"/>
                    </a:ext>
                  </a:extLst>
                </a:gridCol>
                <a:gridCol w="861321">
                  <a:extLst>
                    <a:ext uri="{9D8B030D-6E8A-4147-A177-3AD203B41FA5}">
                      <a16:colId xmlns:a16="http://schemas.microsoft.com/office/drawing/2014/main" val="648521219"/>
                    </a:ext>
                  </a:extLst>
                </a:gridCol>
                <a:gridCol w="861321">
                  <a:extLst>
                    <a:ext uri="{9D8B030D-6E8A-4147-A177-3AD203B41FA5}">
                      <a16:colId xmlns:a16="http://schemas.microsoft.com/office/drawing/2014/main" val="3091555624"/>
                    </a:ext>
                  </a:extLst>
                </a:gridCol>
                <a:gridCol w="861321">
                  <a:extLst>
                    <a:ext uri="{9D8B030D-6E8A-4147-A177-3AD203B41FA5}">
                      <a16:colId xmlns:a16="http://schemas.microsoft.com/office/drawing/2014/main" val="3924104952"/>
                    </a:ext>
                  </a:extLst>
                </a:gridCol>
              </a:tblGrid>
              <a:tr h="356958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Критерии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Уровни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2021-2022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2022-2023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4964561"/>
                  </a:ext>
                </a:extLst>
              </a:tr>
              <a:tr h="3569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конец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конец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5524246"/>
                  </a:ext>
                </a:extLst>
              </a:tr>
              <a:tr h="356958">
                <a:tc row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Умение сравнивать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51%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1073427"/>
                  </a:ext>
                </a:extLst>
              </a:tr>
              <a:tr h="3569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57%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51%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49%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4440480"/>
                  </a:ext>
                </a:extLst>
              </a:tr>
              <a:tr h="3569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1584098"/>
                  </a:ext>
                </a:extLst>
              </a:tr>
              <a:tr h="356958">
                <a:tc rowSpan="3"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Умение классифицировать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2464776"/>
                  </a:ext>
                </a:extLst>
              </a:tr>
              <a:tr h="3569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47%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59%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57%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54%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0717725"/>
                  </a:ext>
                </a:extLst>
              </a:tr>
              <a:tr h="3569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4481038"/>
                  </a:ext>
                </a:extLst>
              </a:tr>
              <a:tr h="356958">
                <a:tc row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Умение обобщать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59%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3106055"/>
                  </a:ext>
                </a:extLst>
              </a:tr>
              <a:tr h="3569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57%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55%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5720151"/>
                  </a:ext>
                </a:extLst>
              </a:tr>
              <a:tr h="3569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9419259"/>
                  </a:ext>
                </a:extLst>
              </a:tr>
              <a:tr h="356958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Ориентировка в пространстве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54%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4242283"/>
                  </a:ext>
                </a:extLst>
              </a:tr>
              <a:tr h="3569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53%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51%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62%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5696505"/>
                  </a:ext>
                </a:extLst>
              </a:tr>
              <a:tr h="3569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442925"/>
                  </a:ext>
                </a:extLst>
              </a:tr>
              <a:tr h="356958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Умение самостоятельно рассуждать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58%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0104824"/>
                  </a:ext>
                </a:extLst>
              </a:tr>
              <a:tr h="3569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54%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54%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0539132"/>
                  </a:ext>
                </a:extLst>
              </a:tr>
              <a:tr h="3569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17%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80" marR="57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72751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18113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803564"/>
            <a:ext cx="11279140" cy="5694218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данных таблицы и диаграмм видно, что использование блоков Дьенеша дает положительный результат в развитии интеллектуальных способностей детей.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Все дети умеют сравнивать, анализировать, синтезировать, классифицировать.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Дети испытывают устойчивый интерес к развивающим играм. Возросла степень их активности в самостоятельной деятельности.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Дети делают первые шаги по высказыванию своего суждения, доказательства.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 Меньше времени затрачивают на выполнение заданий.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Улучшилась речь детей, они богаче используют свой словарный запас.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Опыт показывает, что игры с блоками Дьенеша дают большой заряд положительных эмоций, помогают детям закрепить и расширить знания об окружающем мире, у детей возрастает самоконтроль и самостоятельность в их деятельности, увеличивается багаж знаний по математике. Именно в этом виде деятельности происходит интеллектуальное и эмоционально-личностное развитие. </a:t>
            </a:r>
          </a:p>
        </p:txBody>
      </p:sp>
    </p:spTree>
    <p:extLst>
      <p:ext uri="{BB962C8B-B14F-4D97-AF65-F5344CB8AC3E}">
        <p14:creationId xmlns:p14="http://schemas.microsoft.com/office/powerpoint/2010/main" val="16272841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138546"/>
            <a:ext cx="8596668" cy="845127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Перспектива.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108364"/>
            <a:ext cx="10835793" cy="5250871"/>
          </a:xfrm>
        </p:spPr>
        <p:txBody>
          <a:bodyPr>
            <a:normAutofit fontScale="92500"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Используя игры с блоками Дьенеша в работе с детьми, я убедилась в том, что, играя, дети лучше усваивают программный материал, правильно выполняют сложные задания. Подтверждением того служит срез знаний.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Считаю необходимым и в дальнейшей своей работе использовать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блоки Дьенеша для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логического мышления детей. Формированию дошкольников логического мышления должно отводиться важное место. Это вызвано целым рядом причин: обилием информации, получаемой ребёнком; повышенным вниманием компьютеризации.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Планирую повышать свои педагогические знания в этом направлении, знакомиться с новинками методической литературы, профильными периодическими изданиями: «Дошкольное воспитание», «Ребенок в детском саду», и т.д., показывать открытые занятия на город. Также я разрабатываю программу дополнительного образования «Умники и умницы», которая будет направлена непосредственно на развитие познавательных процессов старших дошкольников.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50708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24691"/>
            <a:ext cx="8596668" cy="665018"/>
          </a:xfrm>
        </p:spPr>
        <p:txBody>
          <a:bodyPr/>
          <a:lstStyle/>
          <a:p>
            <a:pPr algn="ctr"/>
            <a:r>
              <a:rPr lang="ru-RU" dirty="0"/>
              <a:t>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литературы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789709"/>
            <a:ext cx="11057466" cy="6303818"/>
          </a:xfrm>
        </p:spPr>
        <p:txBody>
          <a:bodyPr>
            <a:normAutofit fontScale="62500" lnSpcReduction="20000"/>
          </a:bodyPr>
          <a:lstStyle/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Веракса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Н.Е., Комарова Т.С., Васильева М.А. От рождения до школы. Примерная общеобразовательная программа дошкольного образования (пилотный вариант). — М.: Мозаика-Синтез, 2014. — 368 с.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Выготский Л.С. Игра и ее роль в психическом развитии ребенка. - М.: Наука, 1976.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Гербова В.В. Воспитание детей в старшей группе детского сада. - М., Просвещение, 1985.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Доронова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Т. Взаимодействие дошкольного учреждения с родителями //Дошкольное воспитание. - 2004. - №  1. - С. 60-69.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Дыбина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О. Игра - путь к познанию предметного мира // Дошкольное воспитание. - 2005. - № 4. - С. 14-24.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Захарова Н.И. Играем с логическими блоками Дьенеша,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Детсво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-пресс, с. 272.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Мальцева И.В.: Логика для дошкольников. Классификации. Анализируем и сравниваем. ФГОС ДО. М.: Клевер Медиа Групп, 2016. – с.17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Михайлова З.А., Носова Е.А. Логико-математическое развитие дошкольников. – СПб.: «Детство-пресс, 2019. – 128 с.» 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Петерсон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Л.Г., Холина Н.П. Раз - ступенька, два - ступенька...  Практический курс математики для дошкольников. Методические рекомендации. М.: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Ювента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2016 – 256 с.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 Придумай слово. Дидактические игры и упражнения для дошкольников / под ред. О.С. Ушаковой. - М., 1989.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14. Смирнова Е., 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Гударева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О. Современные пятилетние дети:  особенности игры и психического развития // Дошкольное воспитание. - 2003. - № 10. - С. 63-72.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15. Тихонович Т.С. Развиваем мышление и логику. М.: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Эксмо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2016 – с. 128 </a:t>
            </a:r>
          </a:p>
        </p:txBody>
      </p:sp>
    </p:spTree>
    <p:extLst>
      <p:ext uri="{BB962C8B-B14F-4D97-AF65-F5344CB8AC3E}">
        <p14:creationId xmlns:p14="http://schemas.microsoft.com/office/powerpoint/2010/main" val="5466325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50170" y="1523281"/>
            <a:ext cx="8596668" cy="38807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4291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4116339" cy="678873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88473"/>
            <a:ext cx="8596668" cy="4752889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Логическое мышление дошкольников - это мышление при помощи рассуждений. Рассуждать - значит связывать между собой разные знания для того, чтобы в итоге получить ответ на стоящий перед нами вопрос решить мыслительную или внутренней речи - словесное обозначение выполняемых движений и их результатов, словесную характеристику используемых образов.</a:t>
            </a:r>
          </a:p>
          <a:p>
            <a:pPr algn="just"/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 логико-математические игры специально разрабатываются таким образом, чтобы они формировали не только элементарные математические представления, но и определенные, заранее спроектированные логические структуры мышления и умственные действия, необходимые для усвоения в дальнейшем математических знаний и их применения к решению разного рода задач.</a:t>
            </a:r>
          </a:p>
          <a:p>
            <a:pPr algn="just"/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Логические блоки </a:t>
            </a:r>
            <a:r>
              <a:rPr lang="ru-RU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Золтана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Дьенеша система которого менее популярна у отечественных педагогов, чем система М. </a:t>
            </a:r>
            <a:r>
              <a:rPr lang="ru-RU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Монтессори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Б. Никитина. А между тем игры этого замечательного венгерского педагога заслуживают самого пристального внимания: они способствуют развитию логического мышления, аналитических способностей, навыков решения логических задач, умения выявлять в объектах разнообразные свойства, называть их, адекватно обозначать их отсутствие, а также удерживать в памяти одно–три свойства одновременно.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688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логическое мышление старших дошкольников посредством использования Блоков Дьенеша.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данной цели предполагает решение следующих задач.</a:t>
            </a: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Задачи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Обучать детей основным логическим операциям: анализу, сравнению, классификации, обобщению, умозаключению и т.д., используя в работе Блоки Дьенеша.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Развивать у детей логико-математические представления (представлений о математических свойствах и отношениях предметов, конкретных величинах, числах, геометрических фигурах, зависимостях и закономерностях);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Привлекать родителей к организации воспитательно-образовательной работы с детьми в этом направлении.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0118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9491" y="609599"/>
            <a:ext cx="9739745" cy="6248401"/>
          </a:xfrm>
        </p:spPr>
        <p:txBody>
          <a:bodyPr>
            <a:normAutofit/>
          </a:bodyPr>
          <a:lstStyle/>
          <a:p>
            <a:pPr algn="just"/>
            <a:r>
              <a:rPr lang="ru-RU" b="1" dirty="0"/>
              <a:t> </a:t>
            </a:r>
            <a:r>
              <a:rPr lang="ru-RU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Предметно-развивающая среда</a:t>
            </a:r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развития логического мышления, познавательного интереса, творческого проявления большое значение имеет создание предметно – развивающей среды. В старших группах нашего детского сада для этого направления созданы уголки 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познания, в которых конечно и блоки 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Дьенеша. Блоки состоят из фигур, каждая фигура характеризуется тремя свойствами (плоскостной материал): цветом, формой, размером (показ фигур).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3329" y="4482509"/>
            <a:ext cx="2104762" cy="21047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699" y="4520604"/>
            <a:ext cx="2847619" cy="20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099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599"/>
            <a:ext cx="8799175" cy="5001491"/>
          </a:xfrm>
        </p:spPr>
        <p:txBody>
          <a:bodyPr>
            <a:normAutofit/>
          </a:bodyPr>
          <a:lstStyle/>
          <a:p>
            <a:pPr algn="just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же в работе используются карточки, на которых условно обозначены свойства блоков. Карточки-свойства помогают детям перейти от наглядно-образного к наглядно-схематическому мышлению, а карточки с отрицанием свойств становятся мостиком к словесному мышлению.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1296" y="3953163"/>
            <a:ext cx="4773349" cy="251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52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277091"/>
            <a:ext cx="8596668" cy="845127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детьми</a:t>
            </a:r>
            <a:endParaRPr lang="ru-RU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983673"/>
            <a:ext cx="7455284" cy="530629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формирования логического мышления в каждый возрастной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проходит по разному. Если во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младшей группе используются блоки Дьенеша для организации простого манипулирования геометрическими фигурами, а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средней группе закрепляется умение различать и правильно называть круг, квадрат, треугольник и прямоугольник, выделять цвет, форму, размер, толщину, то уже в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старшей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группе дети знакомятся с приемами кодирования. Для этого используются кодовые карточки, на которых с помощью символов обозначены свойства предметов. Используя символы этих карточек, составляем карточки с образно- ассоциативными кодами, которые позволяют реализовывать дифференцированный подход к детям, ориентируясь на четыре уровня сложности.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1147" y="1592482"/>
            <a:ext cx="2949062" cy="3921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2675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57201"/>
            <a:ext cx="9865975" cy="5584162"/>
          </a:xfrm>
        </p:spPr>
        <p:txBody>
          <a:bodyPr>
            <a:normAutofit/>
          </a:bodyPr>
          <a:lstStyle/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уровень - на карточке закодировано одно свойство, например, круг. К такому коду ребенок может подобрать блок любого цвета, размера и толщины, но обязательно круглой формы.</a:t>
            </a:r>
          </a:p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уровень - на карточке закодированы два свойства. Например, ребенку предлагается найти блок, свойства которого закодированы на следующей карточке. К такому коду он может подобрать блок любого цвета и формы, но он должен быть маленьким и тонким.</a:t>
            </a:r>
          </a:p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уровень - на карточке закодированы три свойства. Например, ребенку предлагается найти блок, свойства которого закодированы на следующей карточке. Он может подобрать блок любой формы, но он должен быть синим, маленьким и тонким.</a:t>
            </a:r>
          </a:p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Четвертый уровень - на карточке закодированы четыре свойства. Например, ребенку предлагается найти блок, свойства которого, на следующей карточке. Нужно подобрать следующий блок- синий, маленький, тонкий, треугольник.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1273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74073"/>
            <a:ext cx="9782848" cy="6345382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подготовительной к школе группе знания детей о геометрических фигурах расширяются и систематизируются. В процессе применения блоков Дьенеша переходим на более высокую ступень декодирования, т. е. знакомим детей с такой логической операцией, как отрицание свойств предметов. У ребенка появляется больший выбор свойств предметов и больше возможностей для их варьирования. Сначала предлагаем определить отрицание одного свойства, а затем это могут быть четыре свойства, что зависит от уровня развития дошкольников. Используются игры с 2-3 обручами.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1190" y="3823075"/>
            <a:ext cx="3857568" cy="2896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921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8279" y="581171"/>
            <a:ext cx="8596668" cy="5639520"/>
          </a:xfrm>
        </p:spPr>
        <p:txBody>
          <a:bodyPr>
            <a:normAutofit/>
          </a:bodyPr>
          <a:lstStyle/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по развитию у детей логического мышления должна проводиться по плану в образовательной деятельности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в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режимных моментах в виде совместных игр и индивидуальных упражнений.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Полный перечень дидактических и подвижных игр с блоками Дьенеша можно посмотреть по ссылке:</a:t>
            </a:r>
          </a:p>
          <a:p>
            <a:pPr algn="just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cloud.mail.ru/public/j3Zo/F995oPDs2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cloud.mail.ru/public/8gGt/H6mW1Se3k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90634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144</TotalTime>
  <Words>1638</Words>
  <Application>Microsoft Office PowerPoint</Application>
  <PresentationFormat>Широкоэкранный</PresentationFormat>
  <Paragraphs>162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Times New Roman</vt:lpstr>
      <vt:lpstr>Trebuchet MS</vt:lpstr>
      <vt:lpstr>Wingdings 3</vt:lpstr>
      <vt:lpstr>Аспект</vt:lpstr>
      <vt:lpstr>  </vt:lpstr>
      <vt:lpstr>Актуальность</vt:lpstr>
      <vt:lpstr>Цель: развивать логическое мышление старших дошкольников посредством использования Блоков Дьенеша. </vt:lpstr>
      <vt:lpstr> Предметно-развивающая среда Для развития логического мышления, познавательного интереса, творческого проявления большое значение имеет создание предметно – развивающей среды. В старших группах нашего детского сада для этого направления созданы уголки познания, в которых конечно и блоки Дьенеша. Блоки состоят из фигур, каждая фигура характеризуется тремя свойствами (плоскостной материал): цветом, формой, размером (показ фигур).    </vt:lpstr>
      <vt:lpstr>Так же в работе используются карточки, на которых условно обозначены свойства блоков. Карточки-свойства помогают детям перейти от наглядно-образного к наглядно-схематическому мышлению, а карточки с отрицанием свойств становятся мостиком к словесному мышлению.</vt:lpstr>
      <vt:lpstr>Работа с детьми</vt:lpstr>
      <vt:lpstr>Презентация PowerPoint</vt:lpstr>
      <vt:lpstr>Презентация PowerPoint</vt:lpstr>
      <vt:lpstr>Презентация PowerPoint</vt:lpstr>
      <vt:lpstr>Работа с педагогами</vt:lpstr>
      <vt:lpstr>Работа с родителями</vt:lpstr>
      <vt:lpstr>Также для родителей проводились индивидуальные беседы с рекомендациями, консультации, оформлялись папки-передвижки, где отражался материал, содержащий игры с детьми на развитие мышления, вывешивалась наглядная информация в уголке «Для вас, родители».  </vt:lpstr>
      <vt:lpstr>Результативность опыта</vt:lpstr>
      <vt:lpstr>Презентация PowerPoint</vt:lpstr>
      <vt:lpstr>Презентация PowerPoint</vt:lpstr>
      <vt:lpstr>Перспектива.</vt:lpstr>
      <vt:lpstr> Список литературы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10</dc:creator>
  <cp:lastModifiedBy>10</cp:lastModifiedBy>
  <cp:revision>15</cp:revision>
  <dcterms:created xsi:type="dcterms:W3CDTF">2023-11-07T23:58:51Z</dcterms:created>
  <dcterms:modified xsi:type="dcterms:W3CDTF">2023-11-08T03:54:11Z</dcterms:modified>
</cp:coreProperties>
</file>