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77" r:id="rId7"/>
    <p:sldId id="273" r:id="rId8"/>
    <p:sldId id="274" r:id="rId9"/>
    <p:sldId id="275" r:id="rId10"/>
    <p:sldId id="276" r:id="rId11"/>
    <p:sldId id="261" r:id="rId12"/>
    <p:sldId id="262" r:id="rId13"/>
    <p:sldId id="263" r:id="rId14"/>
    <p:sldId id="269" r:id="rId15"/>
    <p:sldId id="270" r:id="rId16"/>
    <p:sldId id="266" r:id="rId17"/>
    <p:sldId id="267" r:id="rId18"/>
    <p:sldId id="268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862" autoAdjust="0"/>
  </p:normalViewPr>
  <p:slideViewPr>
    <p:cSldViewPr>
      <p:cViewPr varScale="1">
        <p:scale>
          <a:sx n="88" d="100"/>
          <a:sy n="88" d="100"/>
        </p:scale>
        <p:origin x="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9.1144010644502713E-2"/>
                  <c:y val="-8.16963504561931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D1-46EB-B2CB-63B2D4D7545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D1-46EB-B2CB-63B2D4D7545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D1-46EB-B2CB-63B2D4D754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не сформировано</c:v>
                </c:pt>
                <c:pt idx="1">
                  <c:v>частично сформировано</c:v>
                </c:pt>
                <c:pt idx="2">
                  <c:v>сформировано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D1-46EB-B2CB-63B2D4D75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6683338878414846"/>
          <c:y val="0.36485499014115824"/>
          <c:w val="0.37786399801731435"/>
          <c:h val="0.55553048406262551"/>
        </c:manualLayout>
      </c:layout>
      <c:overlay val="0"/>
    </c:legend>
    <c:plotVisOnly val="1"/>
    <c:dispBlanksAs val="zero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00-4CC1-972D-8639ED67DBB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00-4CC1-972D-8639ED67DBB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00-4CC1-972D-8639ED67DB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не сформировано</c:v>
                </c:pt>
                <c:pt idx="1">
                  <c:v>частично сформировано</c:v>
                </c:pt>
                <c:pt idx="2">
                  <c:v>сформировано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0-4CC1-972D-8639ED67D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213776162594899"/>
          <c:y val="0.47763154605674274"/>
          <c:w val="0.41786213466292305"/>
          <c:h val="0.52236860636322902"/>
        </c:manualLayout>
      </c:layout>
      <c:overlay val="0"/>
    </c:legend>
    <c:plotVisOnly val="1"/>
    <c:dispBlanksAs val="zero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375C0-310E-4DD2-8FD0-24C4F0E4E1F8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D120-2E36-44AB-8E34-68E51D60F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7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D120-2E36-44AB-8E34-68E51D60FE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9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D120-2E36-44AB-8E34-68E51D60FEF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7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3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6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83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2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95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3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5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2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8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79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84784"/>
            <a:ext cx="8229600" cy="27363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 - исследовательская деятельность   как средство развития познавательной активности старших дошкольников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305800" cy="237626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оспитатель высшей категории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Рахматуллина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Тюмень, 2021 г.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592835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детский сад № 151города Тюмени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https://sun9-60.userapi.com/impf/pzGogMUAtqiMvgMcPcCey0-B62w0msB1qbYr6g/QWXnAFI1WuE.jpg?size=0x0&amp;quality=90&amp;proxy=1&amp;sign=7844c0695763f1dfe2ecd50a256f5b91&amp;c_uniq_tag=1W0FJcmi18b6fKfaUKwonSrbtmzC_k7kskanKpMZ33Q&amp;type=video_thum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016224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519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«НА СВЕТУ И В ТЕМНОТЕ»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опыт Рахматуллиной О. Н\фото для портфолио\DSCF11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400425" cy="255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опыт Рахматуллиной О. Н\фото для портфолио\DSCF11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286125" cy="246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цц\Desktop\опыт Рахматуллиной О. Н\фото для портфолио\фото лук\CAM011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448050" cy="25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опыт Рахматуллиной О. Н\фото для портфолио\мам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97068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67944" y="357301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«СВОЙСТВА ВОЗДУХА»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64502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ОГОРОД НА ПОДОКОННИКЕ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проведении эксперимента используем следующие формы организации деятельности дошкольников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-фронтальная – одновременная работа со всеми дошкольниками;</a:t>
            </a:r>
          </a:p>
          <a:p>
            <a:pPr lvl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-индивидуально – фронтальная – чередование индивидуальных и фронтальных форм работы;</a:t>
            </a:r>
          </a:p>
          <a:p>
            <a:pPr lvl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-групповая – организация работы в группах.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Результатом деятельности является сотрудничество ребенка  и взрослого, которое позволяет воспитаннику почувствовать себя творческой личностью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https://image.jimcdn.com/app/cms/image/transf/dimension=1920x1024:format=jpg/path/s9d5cdc7120c78ef3/image/i285c94a642d035f3/version/161626430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3600400" cy="2570997"/>
          </a:xfrm>
          <a:prstGeom prst="rect">
            <a:avLst/>
          </a:prstGeom>
          <a:noFill/>
        </p:spPr>
      </p:pic>
      <p:pic>
        <p:nvPicPr>
          <p:cNvPr id="4" name="Рисунок 3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1723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9685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- в основе, которых лежит способ организации образовательной деятельности с детьми: 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словесный: устное изложение, беседа, рассказ, комментирование; в процессе рассказа-показа из бумаги рождается определенный образ, который остается перед детьми до конца занятия.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наглядный: иллюстрации, наблюдение, показ педагогом, работа по образцу; 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практический: выполнение работ по инструкционным картам, схемам - в основе, которых лежит уровень деятельности детей – от простого к сложному;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частично – поисковый: участие детей в коллективном поиске, решение поставленной задачи совместно с педагогом.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445224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165304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6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эффективной деятельности детям необходима поддержка детской инициативы в развивающей предметно – пространственной среде: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Оснащение детской лаборатории</a:t>
            </a:r>
            <a:r>
              <a:rPr lang="ru-RU" sz="6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Приборы – помощники: микроскоп, увеличительные стекла, ткани, пробки, поволока, деревянные, пластмасса, металлические предметы и деревянные катушки; разные виды бумаг: обычная, альбомная, ; красители: ягодный сироп, акварельные краски; медицинские материалы: пипетки, колбы, пробирки, мензурки, вата, воронки, мерные ложечки; прочие материалы: зеркала, деревянные зубочистки,  соль</a:t>
            </a:r>
            <a:r>
              <a:rPr lang="ru-RU" sz="6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Одежда для проведения опытов: фартуки, халаты, медицинские перчатки, салфетки, полотенца. 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Демонстрационный материал: карточки – схемы экспериментирования   (на каждого ребёнка или на подгруппу), дневники наблюдений, карандаши, запрещающие и разрешающие знаки эксперимента и </a:t>
            </a:r>
            <a:r>
              <a:rPr lang="ru-RU" sz="6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6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4. Технические средства обучения: проектор, экран, музыкальный центр.</a:t>
            </a:r>
          </a:p>
          <a:p>
            <a:pPr marL="0" indent="0" algn="just">
              <a:buNone/>
            </a:pPr>
            <a:r>
              <a:rPr lang="ru-RU" sz="6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- пространственная среда выполняет ответственную функцию - она побуждает детей к самостоятельности, к развитию, формирует интерес, фантазию, воспитывает трудолюбие, аккуратность, усидчивость при выполнении работы.</a:t>
            </a:r>
          </a:p>
          <a:p>
            <a:endParaRPr lang="ru-RU" dirty="0"/>
          </a:p>
        </p:txBody>
      </p:sp>
      <p:pic>
        <p:nvPicPr>
          <p:cNvPr id="3" name="Рисунок 2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733256"/>
            <a:ext cx="792088" cy="8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пронизывает все сферы детской деятельности: приём пищи, игру, занятия, прогулку, сон. 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тесно связаны между собой экспериментирование и развитие речи. У детей развивается диалогическая речь. Они учатся  работать сообща, уступать друг другу, отстаивать свою правоту или признавать правоту своего соседа.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детского экспериментирования с изобразительной деятельностью. Чем сильнее развиты изобразительные способности ребенка, тем точнее будет зарегистрирован результат природоведческого эксперимента.</a:t>
            </a:r>
          </a:p>
          <a:p>
            <a:pPr>
              <a:buNone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кцц\Desktop\опыт Рахматуллиной О. Н\фото для портфолио\IMG-45ad1954e44474b04fcdedbaf3a77039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09120"/>
            <a:ext cx="28952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пыт Рахматуллиной О. Н\фото для портфолио\DSCF1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95232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1723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5046" y="404664"/>
            <a:ext cx="86894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имеется связь экспериментирования с формированием                           элементарных математических представлений. Во время проведения опытов постоянно возникает необходимость считать, измерять, сравнивать, определять форму и размеры и т.д. Все это придает математическим представлениям реальную значимость и способствует их осознанию.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кцц\Desktop\опыт Рахматуллиной О. Н\фото для портфолио\IMG-9f641c2eaf4152d96f4d0dd86f6c9126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33056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49289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связано и с другими видами деятельности — чтением художественной литературы, с музыкальным и физическим воспитанием, но эти связи выражены не столь сильно.</a:t>
            </a:r>
          </a:p>
        </p:txBody>
      </p:sp>
      <p:pic>
        <p:nvPicPr>
          <p:cNvPr id="8" name="Picture 2" descr="C:\Users\кцц\Desktop\все все фото\фото с телефона\IMG-7398d89d1cd99f5c1bdbaeefb7269c0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264024" cy="2448018"/>
          </a:xfrm>
          <a:prstGeom prst="rect">
            <a:avLst/>
          </a:prstGeom>
          <a:noFill/>
        </p:spPr>
      </p:pic>
      <p:pic>
        <p:nvPicPr>
          <p:cNvPr id="9" name="Рисунок 8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51723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Известно, что ни одну воспитательную или образовательную задачу нельзя успешно решить без плодотворного контакта с семьей.  Общение с родителями  строится  на основе сотрудничества. Использую различные методы взаимодействия с семьей: наглядные, словесные, практически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endParaRPr lang="ru-RU" sz="1800" dirty="0"/>
          </a:p>
        </p:txBody>
      </p:sp>
      <p:sp>
        <p:nvSpPr>
          <p:cNvPr id="11" name="Овал 10"/>
          <p:cNvSpPr/>
          <p:nvPr/>
        </p:nvSpPr>
        <p:spPr>
          <a:xfrm>
            <a:off x="251520" y="1916832"/>
            <a:ext cx="3168352" cy="122413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3967" y="1268760"/>
            <a:ext cx="2520281" cy="11521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Стендовая информация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84270" y="368660"/>
            <a:ext cx="2602632" cy="11521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7544" y="3284984"/>
            <a:ext cx="3384376" cy="13681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в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вайбере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(созданная педагогом)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84168" y="2060848"/>
            <a:ext cx="2808312" cy="14401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Раздаточная информация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(брошюра, памятки)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62264" y="3573016"/>
            <a:ext cx="4166120" cy="129614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Совместное  экспериментирование родителей и детей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7544" y="404664"/>
            <a:ext cx="4032448" cy="129614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совместной деятельности с родителями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763688" y="1700808"/>
            <a:ext cx="0" cy="14401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83968" y="1412776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99992" y="890718"/>
            <a:ext cx="1666528" cy="18002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51920" y="1628800"/>
            <a:ext cx="1440160" cy="180020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563888" y="1700808"/>
            <a:ext cx="72008" cy="1728192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40152" y="2420888"/>
            <a:ext cx="144016" cy="7200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067944" y="1484784"/>
            <a:ext cx="288032" cy="144016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99992" y="1196752"/>
            <a:ext cx="288032" cy="14401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137920"/>
            <a:ext cx="6115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476672"/>
            <a:ext cx="4464496" cy="13681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204864"/>
            <a:ext cx="3744416" cy="151216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Памятка для педагогов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«Проведение эксперимента»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620688"/>
            <a:ext cx="2808312" cy="122413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«Опыты с солью»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99992" y="1988840"/>
            <a:ext cx="4248472" cy="19442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 «Детское экспериментирование как средство познавательного развития дошкольников»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кцц\Desktop\опыт Рахматуллиной О. Н\мастер класс соль\IMG-2ef5f0dbee4b4d3f023c1a32713c289a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187931" cy="23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цц\Desktop\опыт Рахматуллиной О. Н\мастер класс соль\IMG-a25dc5e7ccc5b7b284377bc9c0937f5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2483768" y="1916832"/>
            <a:ext cx="72008" cy="21602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1920" y="1844824"/>
            <a:ext cx="864096" cy="50405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6"/>
            <a:endCxn id="6" idx="2"/>
          </p:cNvCxnSpPr>
          <p:nvPr/>
        </p:nvCxnSpPr>
        <p:spPr>
          <a:xfrm>
            <a:off x="4788024" y="1160748"/>
            <a:ext cx="288032" cy="7200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705872"/>
            <a:ext cx="720080" cy="8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360" y="332656"/>
            <a:ext cx="8435280" cy="1800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Педагогическая диагностика проводиться с детьми с использованием метода наблюдения и включением игр, упражнений, элементарных опытов в образовательный процесс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8021032"/>
              </p:ext>
            </p:extLst>
          </p:nvPr>
        </p:nvGraphicFramePr>
        <p:xfrm>
          <a:off x="683568" y="2292389"/>
          <a:ext cx="3960440" cy="241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7027726"/>
              </p:ext>
            </p:extLst>
          </p:nvPr>
        </p:nvGraphicFramePr>
        <p:xfrm>
          <a:off x="5076056" y="2348880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8595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проведенной работы выяснилось, что к концу года в старшей группе познавательно - исследовательская деятельность детей показала положительную динамику, процент детей с низким уровнем развития познавательно – исследовательской деятельности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849888"/>
            <a:ext cx="648072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352928" cy="38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Познавательно – исследовательская деятельность  является наиболее успешным ознакомления  детей с миром окружающей  их живой и неживой природы.  В процессе экспериментирования дошкольник получает  возможность удовлетворить  присущую  ему любознательность,  почувствовать себя ученым, исследователем,  первооткрывателем . </a:t>
            </a:r>
            <a:endParaRPr lang="ru-RU" dirty="0"/>
          </a:p>
        </p:txBody>
      </p:sp>
      <p:pic>
        <p:nvPicPr>
          <p:cNvPr id="4" name="Рисунок 3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517232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8" name="Рисунок 7" descr="https://thumbs.dreamstime.com/b/%D1%81%D1%8B%D1%81%D0%BA%D0%BD%D0%B0%D1%8F-%D1%81%D1%82%D0%BE%D1%80%D0%BE%D0%BD%D0%B0-%D1%81%D0%BC%D0%BE%D1%82%D1%80%D1%8F-%D0%B2-%D0%BB%D1%83%D0%BF%D1%83-%D0%B2%D0%BE%D0%BF%D1%80%D0%BE%D1%81-138792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36724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5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Актуальностью выбора данной темы  видятся в ограниченности познавательных впечатлений, интересов детей. Занимательные опыты, эксперименты побуждают детей к самостоятельному поиску причин, способов действий, проявлению творчества. Собственная активность детей, так или иначе, связана с активностью, идущей от взрослого, а знания и умения, усвоенные с помощью взрослого, становятся достоянием самого ребёнка, так как он воспринимает и применяет их, как собственные. Наличие этих качеств у ребёнка свидетельствует о его любознательности. Однако в практике сталкиваемся с проблемой познавательной пассивности детей. Наблюдая за детьми в группе, выявляем, что у многих детей отсутствует или снижен познавательный интерес.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517232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0724/0008580b-180a9241/img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0"/>
            <a:ext cx="8496944" cy="652534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работы: 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Развитие познавательной активности детей в процессе познавательно – исследовательской деятельности старших дошкольников. </a:t>
            </a:r>
            <a:r>
              <a:rPr lang="ru-RU" sz="2400" dirty="0" smtClean="0"/>
              <a:t>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Развивать у детей познавательный интерес к окружающему миру, через познавательно – исследовательскую деятельность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Поддерживать детскую инициативу в самостоятельной образовательной деятельности, в развивающей пространственной среде группы пособиями, материалами для экспериментов, элементарных опытов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3.Привлекать к взаимодействию с педагогов и родителей по познавательно – исследовательской деятельности с детьми; формировать родительский интерес к развитию у детей познавательной активности  в детском саду и дома.</a:t>
            </a:r>
          </a:p>
          <a:p>
            <a:endParaRPr lang="ru-RU" dirty="0"/>
          </a:p>
        </p:txBody>
      </p:sp>
      <p:pic>
        <p:nvPicPr>
          <p:cNvPr id="3" name="Рисунок 2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805264"/>
            <a:ext cx="683568" cy="9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86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работах многих отечественных педагогов Н.Н.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А.П. Усовой, Е.Л.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Панько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говорится, что «детское экспериментирование претендует на роль ведущей деятельности в период дошкольного развития»;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использование этого метода выступали такие классики педагогики, как Я.А. Каменский,  Н.Н.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Поддъяков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К.Д. Ушинский, И.Г. Песталоцци, Ж.Ж. Руссо и многие другие.</a:t>
            </a:r>
            <a:endParaRPr lang="ru-RU" sz="2200" dirty="0" smtClean="0"/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законе «Об образовании в Российской Федерации» в число основных форм организации образовательного процесса входит детское экспериментирование, которое позволяет включать дошкольников в осмысленную деятельность, в которой они сами могут обнаруживать новые свойства предметов, замечать их сходства и различия. Именно детское экспериментирование предоставляет возможность приобретать знания самостоятельно или под тактичным руководством взрослого, в процессе сотрудничества, сотворчества. </a:t>
            </a:r>
          </a:p>
          <a:p>
            <a:pPr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3" name="Рисунок 2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589240"/>
            <a:ext cx="827584" cy="10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475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Детская познавательно – исследовательская деятельность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особая форма поисковой деятельности, в котором наиболее ярко выражены процессы целесообразности, процессы возникновения и развития новых мотивов личности, лежащих в основе самодвижения, саморазвития.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Опытно - экспериментальная деятельность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позволяет объединить все виды деятельности и все стороны воспитания, развивает наблюдательность и пытливость ума, развивает стремление к познанию мира, все познавательные способности, умение изобретать, использовать нестандартные решения в трудных ситуациях, создавать творческую личность.</a:t>
            </a:r>
          </a:p>
          <a:p>
            <a:endParaRPr lang="ru-RU" dirty="0"/>
          </a:p>
        </p:txBody>
      </p:sp>
      <p:pic>
        <p:nvPicPr>
          <p:cNvPr id="3" name="Рисунок 2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589240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6" name="Рисунок 5" descr="C:\Users\benq\Desktop\IMG_20200303_073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32656"/>
            <a:ext cx="8215064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экспериментирования: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проблемы, которую необходимо разрешить;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Выдвижение цели (что нужно сделать для решения проблемы);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Выдвижение гипотез (поиск возможных путей решения);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Проверка гипотез (сбор данных, реализация в действиях);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полученного результата (подтвердилась – не подтвердилась);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Формулирование выводов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media.istockphoto.com/vectors/little-school-children-learning-vector-id1176987107?k=20&amp;amp;m=1176987107&amp;amp;s=612x612&amp;amp;w=0&amp;amp;h=s0RPbNq6HuCW9Sd0go7hEWlv0zwmL-KTUHeabwT103U=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6120680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589240"/>
            <a:ext cx="8294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80728"/>
            <a:ext cx="6554867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8064896" cy="562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работа с дошкольниками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введения комплекса игр по 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экспериментированию: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(сентябрь, октябрь, ноябрь): 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детскую лабораторию; «Песок»; «Песчаный конус»; «Рассеянный песок»; «Мокрый песок»; «Свойства воды»; «Живая вода»; «Агрегатные состояния воды»; «Свойства воздуха».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январь февраль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«Воздух сжимается»; «Воздух расширяется»; «Вода при замерзании расширяется»; «Зависимость таяния нега от температуры»; «Как работает термометр»; «Может ли растение дышать?»; «Есть ли у растения органы дыхания?»; «Что выделяют растение?»; «Во всех ли листьях есть питание?» 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(март, апрель):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свету и в темноте»; «Где лучше расти»; «Как образуется тень»; «Как обнаружить воздух»; «Как влияет солнце на растение»; «Лакмусовая бумага»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thumbs.dreamstime.com/b/%D1%81%D0%BA-%D1%8F%D0%BD%D0%BA%D0%B0-%D1%85%D0%B8%D0%BC%D0%B8%D0%B8-%D1%81-%D1%83%D0%BA%D0%B0%D0%B7%D0%B0%D1%82%D0%B5-%D0%B5%D0%BC-70207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445224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72808" cy="9087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Лакмусовая бумага – лаборатория юных  химиков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кцц\Desktop\опыт Рахматуллиной О. Н\фото для портфолио\IMG-9f641c2eaf4152d96f4d0dd86f6c9126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528753" cy="26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цц\Desktop\опыт Рахматуллиной О. Н\фото для портфолио\IMG-3e37bb83bce634c1dfaf0c4f2a0ed955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9433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цц\Desktop\опыт Рахматуллиной О. Н\фото для портфолио\IMG-ae543a1af71779cb79e717541b03f7a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37528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кцц\Desktop\фото для портфолио\IMG-a4e7d89d2bd0dcceb65690011a6a6f77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30420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8640"/>
            <a:ext cx="6554867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«СВОЙСТВА ВОДЫ»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цц\Desktop\опыт Рахматуллиной О. Н\фото для портфолио\IMG_20190219_085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590800" cy="34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цц\Desktop\опыт Рахматуллиной О. Н\фото для портфолио\IMG_20190216_100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3568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цц\Desktop\опыт Рахматуллиной О. Н\фото для портфолио\IMG_20170721_093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08920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23252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1558</TotalTime>
  <Words>1123</Words>
  <Application>Microsoft Office PowerPoint</Application>
  <PresentationFormat>Экран (4:3)</PresentationFormat>
  <Paragraphs>107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Times New Roman</vt:lpstr>
      <vt:lpstr>Wingdings 3</vt:lpstr>
      <vt:lpstr>Сектор</vt:lpstr>
      <vt:lpstr>Познавательно - исследовательская деятельность   как средство развития познавательной активности старших дошкольников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Лакмусовая бумага – лаборатория юных  химиков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 в средней группе детского сада.</dc:title>
  <dc:creator>Alex</dc:creator>
  <cp:lastModifiedBy>Учетная запись Майкрософт</cp:lastModifiedBy>
  <cp:revision>91</cp:revision>
  <dcterms:created xsi:type="dcterms:W3CDTF">2016-03-06T14:05:24Z</dcterms:created>
  <dcterms:modified xsi:type="dcterms:W3CDTF">2021-12-13T05:05:33Z</dcterms:modified>
</cp:coreProperties>
</file>