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1" r:id="rId5"/>
    <p:sldId id="257" r:id="rId6"/>
    <p:sldId id="260" r:id="rId7"/>
    <p:sldId id="272" r:id="rId8"/>
    <p:sldId id="273" r:id="rId9"/>
    <p:sldId id="274" r:id="rId10"/>
    <p:sldId id="275" r:id="rId11"/>
    <p:sldId id="279" r:id="rId12"/>
    <p:sldId id="278" r:id="rId13"/>
    <p:sldId id="268" r:id="rId14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1FA473-1339-4569-AB0D-3B2683067905}" type="doc">
      <dgm:prSet loTypeId="urn:microsoft.com/office/officeart/2005/8/layout/hierarchy1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BA99B5E-70CD-40ED-B693-83EB475FA8C4}">
      <dgm:prSet phldrT="[Текст]" custT="1"/>
      <dgm:spPr/>
      <dgm:t>
        <a:bodyPr/>
        <a:lstStyle/>
        <a:p>
          <a:r>
            <a:rPr lang="ru-RU" sz="2400" b="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Подвижные</a:t>
          </a:r>
          <a:r>
            <a:rPr lang="ru-RU" sz="2400" b="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игры</a:t>
          </a:r>
          <a:endParaRPr lang="ru-RU" sz="2400" b="0" i="1" dirty="0">
            <a:solidFill>
              <a:srgbClr val="FF0000"/>
            </a:solidFill>
          </a:endParaRPr>
        </a:p>
      </dgm:t>
    </dgm:pt>
    <dgm:pt modelId="{24073D59-E2DC-4365-AA93-2964F91DCFCA}" type="parTrans" cxnId="{90F060DA-72BE-493D-91F1-2687306005D9}">
      <dgm:prSet/>
      <dgm:spPr/>
      <dgm:t>
        <a:bodyPr/>
        <a:lstStyle/>
        <a:p>
          <a:endParaRPr lang="ru-RU"/>
        </a:p>
      </dgm:t>
    </dgm:pt>
    <dgm:pt modelId="{AADC7EA0-13D5-4487-9257-6AB1F25B2DFA}" type="sibTrans" cxnId="{90F060DA-72BE-493D-91F1-2687306005D9}">
      <dgm:prSet/>
      <dgm:spPr/>
      <dgm:t>
        <a:bodyPr/>
        <a:lstStyle/>
        <a:p>
          <a:endParaRPr lang="ru-RU"/>
        </a:p>
      </dgm:t>
    </dgm:pt>
    <dgm:pt modelId="{90805E0C-13DA-4C0F-88E4-95C4286BF9F0}">
      <dgm:prSet phldrT="[Текст]"/>
      <dgm:spPr/>
      <dgm:t>
        <a:bodyPr/>
        <a:lstStyle/>
        <a:p>
          <a:r>
            <a:rPr lang="ru-RU" i="1" dirty="0">
              <a:solidFill>
                <a:schemeClr val="tx1"/>
              </a:solidFill>
            </a:rPr>
            <a:t>Физическое развитие</a:t>
          </a:r>
        </a:p>
      </dgm:t>
    </dgm:pt>
    <dgm:pt modelId="{C16AD5F5-20BF-4983-A50E-BD3D22961511}" type="parTrans" cxnId="{CDABFCE7-AC70-4467-B897-939C39C7F9C7}">
      <dgm:prSet/>
      <dgm:spPr/>
      <dgm:t>
        <a:bodyPr/>
        <a:lstStyle/>
        <a:p>
          <a:endParaRPr lang="ru-RU"/>
        </a:p>
      </dgm:t>
    </dgm:pt>
    <dgm:pt modelId="{CB2D5FEA-8317-4A7E-81EF-6F6D1D57E4A8}" type="sibTrans" cxnId="{CDABFCE7-AC70-4467-B897-939C39C7F9C7}">
      <dgm:prSet/>
      <dgm:spPr/>
      <dgm:t>
        <a:bodyPr/>
        <a:lstStyle/>
        <a:p>
          <a:endParaRPr lang="ru-RU"/>
        </a:p>
      </dgm:t>
    </dgm:pt>
    <dgm:pt modelId="{A181457C-D877-4879-9AEF-74CDDEA15E9A}">
      <dgm:prSet phldrT="[Текст]"/>
      <dgm:spPr/>
      <dgm:t>
        <a:bodyPr/>
        <a:lstStyle/>
        <a:p>
          <a:r>
            <a:rPr lang="ru-RU" i="1" dirty="0"/>
            <a:t>Нравственное развитие</a:t>
          </a:r>
        </a:p>
      </dgm:t>
    </dgm:pt>
    <dgm:pt modelId="{2593C48E-2516-4378-8009-0CFE3DE1E3FB}" type="parTrans" cxnId="{1C83E17B-E102-4B0A-8977-E671ABB86337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CD114D38-73BE-4DF5-BCBB-35D3E71F89E0}" type="sibTrans" cxnId="{1C83E17B-E102-4B0A-8977-E671ABB86337}">
      <dgm:prSet/>
      <dgm:spPr/>
      <dgm:t>
        <a:bodyPr/>
        <a:lstStyle/>
        <a:p>
          <a:endParaRPr lang="ru-RU"/>
        </a:p>
      </dgm:t>
    </dgm:pt>
    <dgm:pt modelId="{41ED6CCD-0D26-4215-A23E-E3FE2930E9FD}">
      <dgm:prSet phldrT="[Текст]"/>
      <dgm:spPr/>
      <dgm:t>
        <a:bodyPr/>
        <a:lstStyle/>
        <a:p>
          <a:r>
            <a:rPr lang="ru-RU" i="1" dirty="0"/>
            <a:t>Эстетическое развитие</a:t>
          </a:r>
        </a:p>
      </dgm:t>
    </dgm:pt>
    <dgm:pt modelId="{4D8B02E0-2DD2-4430-82C4-0BB988AA1D7C}" type="parTrans" cxnId="{69893290-918C-486A-8A51-1DA83D8B3CE9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E7C32C1C-4635-4842-BDEC-BD3114DA1F3C}" type="sibTrans" cxnId="{69893290-918C-486A-8A51-1DA83D8B3CE9}">
      <dgm:prSet/>
      <dgm:spPr/>
      <dgm:t>
        <a:bodyPr/>
        <a:lstStyle/>
        <a:p>
          <a:endParaRPr lang="ru-RU"/>
        </a:p>
      </dgm:t>
    </dgm:pt>
    <dgm:pt modelId="{39B66283-51A5-4621-AC96-7C51FBA95226}">
      <dgm:prSet phldrT="[Текст]"/>
      <dgm:spPr/>
      <dgm:t>
        <a:bodyPr/>
        <a:lstStyle/>
        <a:p>
          <a:r>
            <a:rPr lang="ru-RU" i="1" dirty="0"/>
            <a:t>Умственное развитие</a:t>
          </a:r>
        </a:p>
      </dgm:t>
    </dgm:pt>
    <dgm:pt modelId="{2187690C-6A50-4E16-8FD5-23D7BCCCF69A}" type="parTrans" cxnId="{734627F6-DCFC-4FE2-BF38-ABEDA131A261}">
      <dgm:prSet/>
      <dgm:spPr/>
      <dgm:t>
        <a:bodyPr/>
        <a:lstStyle/>
        <a:p>
          <a:endParaRPr lang="ru-RU"/>
        </a:p>
      </dgm:t>
    </dgm:pt>
    <dgm:pt modelId="{98C5EDE1-0CEA-4D52-891D-D03440ADACE2}" type="sibTrans" cxnId="{734627F6-DCFC-4FE2-BF38-ABEDA131A261}">
      <dgm:prSet/>
      <dgm:spPr/>
      <dgm:t>
        <a:bodyPr/>
        <a:lstStyle/>
        <a:p>
          <a:endParaRPr lang="ru-RU"/>
        </a:p>
      </dgm:t>
    </dgm:pt>
    <dgm:pt modelId="{9F7D14EC-3BE6-481B-ADF8-FA2BE7EE0EF3}" type="pres">
      <dgm:prSet presAssocID="{631FA473-1339-4569-AB0D-3B268306790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9F4F89B-2FD1-40E8-91B0-7A7D9981AA0F}" type="pres">
      <dgm:prSet presAssocID="{ABA99B5E-70CD-40ED-B693-83EB475FA8C4}" presName="hierRoot1" presStyleCnt="0"/>
      <dgm:spPr/>
    </dgm:pt>
    <dgm:pt modelId="{43A780AA-2E09-4F25-9DA6-BA1DE4434C45}" type="pres">
      <dgm:prSet presAssocID="{ABA99B5E-70CD-40ED-B693-83EB475FA8C4}" presName="composite" presStyleCnt="0"/>
      <dgm:spPr/>
    </dgm:pt>
    <dgm:pt modelId="{CFB4A5AE-7BEE-4A82-B792-D1A24D419C07}" type="pres">
      <dgm:prSet presAssocID="{ABA99B5E-70CD-40ED-B693-83EB475FA8C4}" presName="background" presStyleLbl="node0" presStyleIdx="0" presStyleCnt="1"/>
      <dgm:spPr/>
    </dgm:pt>
    <dgm:pt modelId="{FFEB2982-9256-498D-9F88-4395A30FC8E6}" type="pres">
      <dgm:prSet presAssocID="{ABA99B5E-70CD-40ED-B693-83EB475FA8C4}" presName="text" presStyleLbl="fgAcc0" presStyleIdx="0" presStyleCnt="1" custLinFactNeighborX="-24623" custLinFactNeighborY="219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FEB930-B193-4A27-807C-DB66363F5C85}" type="pres">
      <dgm:prSet presAssocID="{ABA99B5E-70CD-40ED-B693-83EB475FA8C4}" presName="hierChild2" presStyleCnt="0"/>
      <dgm:spPr/>
    </dgm:pt>
    <dgm:pt modelId="{AFFD6D19-5828-4CA4-B275-DDC160D1BC81}" type="pres">
      <dgm:prSet presAssocID="{C16AD5F5-20BF-4983-A50E-BD3D2296151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E60D6DDA-B553-4C0E-ABB3-EE46FF2DF663}" type="pres">
      <dgm:prSet presAssocID="{90805E0C-13DA-4C0F-88E4-95C4286BF9F0}" presName="hierRoot2" presStyleCnt="0"/>
      <dgm:spPr/>
    </dgm:pt>
    <dgm:pt modelId="{0AFDC383-1CAE-4D00-8D3B-B7E395041D39}" type="pres">
      <dgm:prSet presAssocID="{90805E0C-13DA-4C0F-88E4-95C4286BF9F0}" presName="composite2" presStyleCnt="0"/>
      <dgm:spPr/>
    </dgm:pt>
    <dgm:pt modelId="{5296BB89-80BB-41AB-A01F-160F8A125C93}" type="pres">
      <dgm:prSet presAssocID="{90805E0C-13DA-4C0F-88E4-95C4286BF9F0}" presName="background2" presStyleLbl="node2" presStyleIdx="0" presStyleCnt="2"/>
      <dgm:spPr/>
    </dgm:pt>
    <dgm:pt modelId="{6C131F91-021E-4AA3-8AAE-6EDFC89177AE}" type="pres">
      <dgm:prSet presAssocID="{90805E0C-13DA-4C0F-88E4-95C4286BF9F0}" presName="text2" presStyleLbl="fgAcc2" presStyleIdx="0" presStyleCnt="2" custLinFactX="-6450" custLinFactNeighborX="-100000" custLinFactNeighborY="-102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508BFA-3E6B-4149-82B6-334F3F76AE81}" type="pres">
      <dgm:prSet presAssocID="{90805E0C-13DA-4C0F-88E4-95C4286BF9F0}" presName="hierChild3" presStyleCnt="0"/>
      <dgm:spPr/>
    </dgm:pt>
    <dgm:pt modelId="{66EEF4CC-EF57-4FC4-BF6C-882BD5149EB7}" type="pres">
      <dgm:prSet presAssocID="{2593C48E-2516-4378-8009-0CFE3DE1E3FB}" presName="Name17" presStyleLbl="parChTrans1D3" presStyleIdx="0" presStyleCnt="2"/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41546A71-C042-45C4-B60F-29499E1FB056}" type="pres">
      <dgm:prSet presAssocID="{A181457C-D877-4879-9AEF-74CDDEA15E9A}" presName="hierRoot3" presStyleCnt="0"/>
      <dgm:spPr/>
    </dgm:pt>
    <dgm:pt modelId="{12A3CD5C-52D1-40B3-A787-A649AA0F3AE8}" type="pres">
      <dgm:prSet presAssocID="{A181457C-D877-4879-9AEF-74CDDEA15E9A}" presName="composite3" presStyleCnt="0"/>
      <dgm:spPr/>
    </dgm:pt>
    <dgm:pt modelId="{5CAEB667-0599-4EA1-BCDE-CE5C4200E2F9}" type="pres">
      <dgm:prSet presAssocID="{A181457C-D877-4879-9AEF-74CDDEA15E9A}" presName="background3" presStyleLbl="node3" presStyleIdx="0" presStyleCnt="2"/>
      <dgm:spPr/>
    </dgm:pt>
    <dgm:pt modelId="{3E136368-E200-453F-B186-AE4C7D74EEDE}" type="pres">
      <dgm:prSet presAssocID="{A181457C-D877-4879-9AEF-74CDDEA15E9A}" presName="text3" presStyleLbl="fgAcc3" presStyleIdx="0" presStyleCnt="2" custLinFactNeighborX="-2533" custLinFactNeighborY="-149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468B94-F503-47E1-A76B-0C0B3A3CD4E3}" type="pres">
      <dgm:prSet presAssocID="{A181457C-D877-4879-9AEF-74CDDEA15E9A}" presName="hierChild4" presStyleCnt="0"/>
      <dgm:spPr/>
    </dgm:pt>
    <dgm:pt modelId="{F10A6796-7A80-440F-88F5-AEA8E1ED27AB}" type="pres">
      <dgm:prSet presAssocID="{4D8B02E0-2DD2-4430-82C4-0BB988AA1D7C}" presName="Name17" presStyleLbl="parChTrans1D3" presStyleIdx="1" presStyleCnt="2"/>
      <dgm:spPr/>
      <dgm:t>
        <a:bodyPr/>
        <a:lstStyle/>
        <a:p>
          <a:endParaRPr lang="ru-RU"/>
        </a:p>
      </dgm:t>
    </dgm:pt>
    <dgm:pt modelId="{EA29031A-EB6B-429A-A137-3262943202C1}" type="pres">
      <dgm:prSet presAssocID="{41ED6CCD-0D26-4215-A23E-E3FE2930E9FD}" presName="hierRoot3" presStyleCnt="0"/>
      <dgm:spPr/>
    </dgm:pt>
    <dgm:pt modelId="{5D7306F1-E469-49CE-A992-DD1DEFDACD68}" type="pres">
      <dgm:prSet presAssocID="{41ED6CCD-0D26-4215-A23E-E3FE2930E9FD}" presName="composite3" presStyleCnt="0"/>
      <dgm:spPr/>
    </dgm:pt>
    <dgm:pt modelId="{0D5C6B23-E851-44FD-8A49-1F008D299E7C}" type="pres">
      <dgm:prSet presAssocID="{41ED6CCD-0D26-4215-A23E-E3FE2930E9FD}" presName="background3" presStyleLbl="node3" presStyleIdx="1" presStyleCnt="2"/>
      <dgm:spPr/>
    </dgm:pt>
    <dgm:pt modelId="{58EC843E-E33D-43CA-91D0-BBB2A0071748}" type="pres">
      <dgm:prSet presAssocID="{41ED6CCD-0D26-4215-A23E-E3FE2930E9FD}" presName="text3" presStyleLbl="fgAcc3" presStyleIdx="1" presStyleCnt="2" custLinFactNeighborX="21149" custLinFactNeighborY="-104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D95553-F352-476C-A0FB-3837090DAD98}" type="pres">
      <dgm:prSet presAssocID="{41ED6CCD-0D26-4215-A23E-E3FE2930E9FD}" presName="hierChild4" presStyleCnt="0"/>
      <dgm:spPr/>
    </dgm:pt>
    <dgm:pt modelId="{C011025B-B2A1-4598-8C21-1BCE50D4739F}" type="pres">
      <dgm:prSet presAssocID="{2187690C-6A50-4E16-8FD5-23D7BCCCF69A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56C2C62-45C6-460C-B41E-EC342DEF0785}" type="pres">
      <dgm:prSet presAssocID="{39B66283-51A5-4621-AC96-7C51FBA95226}" presName="hierRoot2" presStyleCnt="0"/>
      <dgm:spPr/>
    </dgm:pt>
    <dgm:pt modelId="{9A4C0345-BB11-453F-9987-3DD835C58B8E}" type="pres">
      <dgm:prSet presAssocID="{39B66283-51A5-4621-AC96-7C51FBA95226}" presName="composite2" presStyleCnt="0"/>
      <dgm:spPr/>
    </dgm:pt>
    <dgm:pt modelId="{B8209704-6B55-4680-AAB7-70C6D776AB40}" type="pres">
      <dgm:prSet presAssocID="{39B66283-51A5-4621-AC96-7C51FBA95226}" presName="background2" presStyleLbl="node2" presStyleIdx="1" presStyleCnt="2"/>
      <dgm:spPr/>
    </dgm:pt>
    <dgm:pt modelId="{DFD51D4B-0998-48F3-BF0A-CF94E4D61011}" type="pres">
      <dgm:prSet presAssocID="{39B66283-51A5-4621-AC96-7C51FBA95226}" presName="text2" presStyleLbl="fgAcc2" presStyleIdx="1" presStyleCnt="2" custLinFactNeighborX="44765" custLinFactNeighborY="18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374223-DDEE-406F-B2BF-5B9E1EFE1B4F}" type="pres">
      <dgm:prSet presAssocID="{39B66283-51A5-4621-AC96-7C51FBA95226}" presName="hierChild3" presStyleCnt="0"/>
      <dgm:spPr/>
    </dgm:pt>
  </dgm:ptLst>
  <dgm:cxnLst>
    <dgm:cxn modelId="{6DBEAB2B-BACA-4313-9F3C-36A9E367CD70}" type="presOf" srcId="{A181457C-D877-4879-9AEF-74CDDEA15E9A}" destId="{3E136368-E200-453F-B186-AE4C7D74EEDE}" srcOrd="0" destOrd="0" presId="urn:microsoft.com/office/officeart/2005/8/layout/hierarchy1"/>
    <dgm:cxn modelId="{A937B795-37B7-4D4D-B31D-315E4DC945BA}" type="presOf" srcId="{ABA99B5E-70CD-40ED-B693-83EB475FA8C4}" destId="{FFEB2982-9256-498D-9F88-4395A30FC8E6}" srcOrd="0" destOrd="0" presId="urn:microsoft.com/office/officeart/2005/8/layout/hierarchy1"/>
    <dgm:cxn modelId="{1C83E17B-E102-4B0A-8977-E671ABB86337}" srcId="{90805E0C-13DA-4C0F-88E4-95C4286BF9F0}" destId="{A181457C-D877-4879-9AEF-74CDDEA15E9A}" srcOrd="0" destOrd="0" parTransId="{2593C48E-2516-4378-8009-0CFE3DE1E3FB}" sibTransId="{CD114D38-73BE-4DF5-BCBB-35D3E71F89E0}"/>
    <dgm:cxn modelId="{10EA2669-C82C-42D3-AEC4-67DD6D0243B5}" type="presOf" srcId="{2187690C-6A50-4E16-8FD5-23D7BCCCF69A}" destId="{C011025B-B2A1-4598-8C21-1BCE50D4739F}" srcOrd="0" destOrd="0" presId="urn:microsoft.com/office/officeart/2005/8/layout/hierarchy1"/>
    <dgm:cxn modelId="{0CB4467A-47B4-4181-A634-6D6B31F01A1A}" type="presOf" srcId="{C16AD5F5-20BF-4983-A50E-BD3D22961511}" destId="{AFFD6D19-5828-4CA4-B275-DDC160D1BC81}" srcOrd="0" destOrd="0" presId="urn:microsoft.com/office/officeart/2005/8/layout/hierarchy1"/>
    <dgm:cxn modelId="{8852EC4B-C466-4AEB-853E-CF45900EDA22}" type="presOf" srcId="{90805E0C-13DA-4C0F-88E4-95C4286BF9F0}" destId="{6C131F91-021E-4AA3-8AAE-6EDFC89177AE}" srcOrd="0" destOrd="0" presId="urn:microsoft.com/office/officeart/2005/8/layout/hierarchy1"/>
    <dgm:cxn modelId="{E72A9C2A-4BF5-4EB2-A151-E385032AFA11}" type="presOf" srcId="{41ED6CCD-0D26-4215-A23E-E3FE2930E9FD}" destId="{58EC843E-E33D-43CA-91D0-BBB2A0071748}" srcOrd="0" destOrd="0" presId="urn:microsoft.com/office/officeart/2005/8/layout/hierarchy1"/>
    <dgm:cxn modelId="{CDABFCE7-AC70-4467-B897-939C39C7F9C7}" srcId="{ABA99B5E-70CD-40ED-B693-83EB475FA8C4}" destId="{90805E0C-13DA-4C0F-88E4-95C4286BF9F0}" srcOrd="0" destOrd="0" parTransId="{C16AD5F5-20BF-4983-A50E-BD3D22961511}" sibTransId="{CB2D5FEA-8317-4A7E-81EF-6F6D1D57E4A8}"/>
    <dgm:cxn modelId="{0B766D2D-34DF-4983-BD0C-2BC4EABFC1C4}" type="presOf" srcId="{631FA473-1339-4569-AB0D-3B2683067905}" destId="{9F7D14EC-3BE6-481B-ADF8-FA2BE7EE0EF3}" srcOrd="0" destOrd="0" presId="urn:microsoft.com/office/officeart/2005/8/layout/hierarchy1"/>
    <dgm:cxn modelId="{4B0FC490-AA34-484E-A1D4-D4D2772533DA}" type="presOf" srcId="{4D8B02E0-2DD2-4430-82C4-0BB988AA1D7C}" destId="{F10A6796-7A80-440F-88F5-AEA8E1ED27AB}" srcOrd="0" destOrd="0" presId="urn:microsoft.com/office/officeart/2005/8/layout/hierarchy1"/>
    <dgm:cxn modelId="{38F4DD3B-DEA6-420D-A5F3-59AF8137026B}" type="presOf" srcId="{39B66283-51A5-4621-AC96-7C51FBA95226}" destId="{DFD51D4B-0998-48F3-BF0A-CF94E4D61011}" srcOrd="0" destOrd="0" presId="urn:microsoft.com/office/officeart/2005/8/layout/hierarchy1"/>
    <dgm:cxn modelId="{69893290-918C-486A-8A51-1DA83D8B3CE9}" srcId="{90805E0C-13DA-4C0F-88E4-95C4286BF9F0}" destId="{41ED6CCD-0D26-4215-A23E-E3FE2930E9FD}" srcOrd="1" destOrd="0" parTransId="{4D8B02E0-2DD2-4430-82C4-0BB988AA1D7C}" sibTransId="{E7C32C1C-4635-4842-BDEC-BD3114DA1F3C}"/>
    <dgm:cxn modelId="{898BA1FE-5130-4906-9C6A-0E4FF0FAFB53}" type="presOf" srcId="{2593C48E-2516-4378-8009-0CFE3DE1E3FB}" destId="{66EEF4CC-EF57-4FC4-BF6C-882BD5149EB7}" srcOrd="0" destOrd="0" presId="urn:microsoft.com/office/officeart/2005/8/layout/hierarchy1"/>
    <dgm:cxn modelId="{734627F6-DCFC-4FE2-BF38-ABEDA131A261}" srcId="{ABA99B5E-70CD-40ED-B693-83EB475FA8C4}" destId="{39B66283-51A5-4621-AC96-7C51FBA95226}" srcOrd="1" destOrd="0" parTransId="{2187690C-6A50-4E16-8FD5-23D7BCCCF69A}" sibTransId="{98C5EDE1-0CEA-4D52-891D-D03440ADACE2}"/>
    <dgm:cxn modelId="{90F060DA-72BE-493D-91F1-2687306005D9}" srcId="{631FA473-1339-4569-AB0D-3B2683067905}" destId="{ABA99B5E-70CD-40ED-B693-83EB475FA8C4}" srcOrd="0" destOrd="0" parTransId="{24073D59-E2DC-4365-AA93-2964F91DCFCA}" sibTransId="{AADC7EA0-13D5-4487-9257-6AB1F25B2DFA}"/>
    <dgm:cxn modelId="{CD5669A7-29B8-4CAC-88CA-84C6EAEBE48C}" type="presParOf" srcId="{9F7D14EC-3BE6-481B-ADF8-FA2BE7EE0EF3}" destId="{69F4F89B-2FD1-40E8-91B0-7A7D9981AA0F}" srcOrd="0" destOrd="0" presId="urn:microsoft.com/office/officeart/2005/8/layout/hierarchy1"/>
    <dgm:cxn modelId="{E19193FA-C91F-4B84-83FE-7C4740A8A5CD}" type="presParOf" srcId="{69F4F89B-2FD1-40E8-91B0-7A7D9981AA0F}" destId="{43A780AA-2E09-4F25-9DA6-BA1DE4434C45}" srcOrd="0" destOrd="0" presId="urn:microsoft.com/office/officeart/2005/8/layout/hierarchy1"/>
    <dgm:cxn modelId="{FC32425D-33B4-4C7D-A142-A381C1EEFE38}" type="presParOf" srcId="{43A780AA-2E09-4F25-9DA6-BA1DE4434C45}" destId="{CFB4A5AE-7BEE-4A82-B792-D1A24D419C07}" srcOrd="0" destOrd="0" presId="urn:microsoft.com/office/officeart/2005/8/layout/hierarchy1"/>
    <dgm:cxn modelId="{678A00D5-00F8-4819-A026-7F0C2D5D4B2C}" type="presParOf" srcId="{43A780AA-2E09-4F25-9DA6-BA1DE4434C45}" destId="{FFEB2982-9256-498D-9F88-4395A30FC8E6}" srcOrd="1" destOrd="0" presId="urn:microsoft.com/office/officeart/2005/8/layout/hierarchy1"/>
    <dgm:cxn modelId="{11779BBC-9A9F-4397-A004-9C24F33FB108}" type="presParOf" srcId="{69F4F89B-2FD1-40E8-91B0-7A7D9981AA0F}" destId="{51FEB930-B193-4A27-807C-DB66363F5C85}" srcOrd="1" destOrd="0" presId="urn:microsoft.com/office/officeart/2005/8/layout/hierarchy1"/>
    <dgm:cxn modelId="{206D1545-442B-4665-A80A-FDA7AAF9C9B3}" type="presParOf" srcId="{51FEB930-B193-4A27-807C-DB66363F5C85}" destId="{AFFD6D19-5828-4CA4-B275-DDC160D1BC81}" srcOrd="0" destOrd="0" presId="urn:microsoft.com/office/officeart/2005/8/layout/hierarchy1"/>
    <dgm:cxn modelId="{DFA592A1-9A96-4344-AE4C-E1F1A3915097}" type="presParOf" srcId="{51FEB930-B193-4A27-807C-DB66363F5C85}" destId="{E60D6DDA-B553-4C0E-ABB3-EE46FF2DF663}" srcOrd="1" destOrd="0" presId="urn:microsoft.com/office/officeart/2005/8/layout/hierarchy1"/>
    <dgm:cxn modelId="{D44F0D29-BA54-4D20-A032-48FC8F98F239}" type="presParOf" srcId="{E60D6DDA-B553-4C0E-ABB3-EE46FF2DF663}" destId="{0AFDC383-1CAE-4D00-8D3B-B7E395041D39}" srcOrd="0" destOrd="0" presId="urn:microsoft.com/office/officeart/2005/8/layout/hierarchy1"/>
    <dgm:cxn modelId="{310A82F1-6D21-4B8C-9C02-19834AFDFF3D}" type="presParOf" srcId="{0AFDC383-1CAE-4D00-8D3B-B7E395041D39}" destId="{5296BB89-80BB-41AB-A01F-160F8A125C93}" srcOrd="0" destOrd="0" presId="urn:microsoft.com/office/officeart/2005/8/layout/hierarchy1"/>
    <dgm:cxn modelId="{651DB82C-5F43-40BD-B041-00A3B517488A}" type="presParOf" srcId="{0AFDC383-1CAE-4D00-8D3B-B7E395041D39}" destId="{6C131F91-021E-4AA3-8AAE-6EDFC89177AE}" srcOrd="1" destOrd="0" presId="urn:microsoft.com/office/officeart/2005/8/layout/hierarchy1"/>
    <dgm:cxn modelId="{670F5D80-F934-4450-9C03-11E5AA76AA7A}" type="presParOf" srcId="{E60D6DDA-B553-4C0E-ABB3-EE46FF2DF663}" destId="{35508BFA-3E6B-4149-82B6-334F3F76AE81}" srcOrd="1" destOrd="0" presId="urn:microsoft.com/office/officeart/2005/8/layout/hierarchy1"/>
    <dgm:cxn modelId="{4BF896E8-4DFD-4A21-90C5-BB44DDB3AD6C}" type="presParOf" srcId="{35508BFA-3E6B-4149-82B6-334F3F76AE81}" destId="{66EEF4CC-EF57-4FC4-BF6C-882BD5149EB7}" srcOrd="0" destOrd="0" presId="urn:microsoft.com/office/officeart/2005/8/layout/hierarchy1"/>
    <dgm:cxn modelId="{FACFF565-8E7D-4342-B7B4-8D5514AA25A3}" type="presParOf" srcId="{35508BFA-3E6B-4149-82B6-334F3F76AE81}" destId="{41546A71-C042-45C4-B60F-29499E1FB056}" srcOrd="1" destOrd="0" presId="urn:microsoft.com/office/officeart/2005/8/layout/hierarchy1"/>
    <dgm:cxn modelId="{3A7BBBA4-8592-48B6-8495-B2A99F6CA215}" type="presParOf" srcId="{41546A71-C042-45C4-B60F-29499E1FB056}" destId="{12A3CD5C-52D1-40B3-A787-A649AA0F3AE8}" srcOrd="0" destOrd="0" presId="urn:microsoft.com/office/officeart/2005/8/layout/hierarchy1"/>
    <dgm:cxn modelId="{70EAACBD-74F3-4B56-8BB2-165B22F091B1}" type="presParOf" srcId="{12A3CD5C-52D1-40B3-A787-A649AA0F3AE8}" destId="{5CAEB667-0599-4EA1-BCDE-CE5C4200E2F9}" srcOrd="0" destOrd="0" presId="urn:microsoft.com/office/officeart/2005/8/layout/hierarchy1"/>
    <dgm:cxn modelId="{9C650FF1-80BB-4651-A36D-904E11F81D09}" type="presParOf" srcId="{12A3CD5C-52D1-40B3-A787-A649AA0F3AE8}" destId="{3E136368-E200-453F-B186-AE4C7D74EEDE}" srcOrd="1" destOrd="0" presId="urn:microsoft.com/office/officeart/2005/8/layout/hierarchy1"/>
    <dgm:cxn modelId="{30C190DE-6C58-4170-B335-516E4D27E0E9}" type="presParOf" srcId="{41546A71-C042-45C4-B60F-29499E1FB056}" destId="{C0468B94-F503-47E1-A76B-0C0B3A3CD4E3}" srcOrd="1" destOrd="0" presId="urn:microsoft.com/office/officeart/2005/8/layout/hierarchy1"/>
    <dgm:cxn modelId="{AADCCF07-B3A7-40D7-855F-FB828A1EA189}" type="presParOf" srcId="{35508BFA-3E6B-4149-82B6-334F3F76AE81}" destId="{F10A6796-7A80-440F-88F5-AEA8E1ED27AB}" srcOrd="2" destOrd="0" presId="urn:microsoft.com/office/officeart/2005/8/layout/hierarchy1"/>
    <dgm:cxn modelId="{4F876D84-BEE0-494D-8A98-2B77919479A8}" type="presParOf" srcId="{35508BFA-3E6B-4149-82B6-334F3F76AE81}" destId="{EA29031A-EB6B-429A-A137-3262943202C1}" srcOrd="3" destOrd="0" presId="urn:microsoft.com/office/officeart/2005/8/layout/hierarchy1"/>
    <dgm:cxn modelId="{5D7CD28D-0898-438D-BF55-D359D0FFD29F}" type="presParOf" srcId="{EA29031A-EB6B-429A-A137-3262943202C1}" destId="{5D7306F1-E469-49CE-A992-DD1DEFDACD68}" srcOrd="0" destOrd="0" presId="urn:microsoft.com/office/officeart/2005/8/layout/hierarchy1"/>
    <dgm:cxn modelId="{AD561B30-F41B-435D-8A4A-5F7F190D66A7}" type="presParOf" srcId="{5D7306F1-E469-49CE-A992-DD1DEFDACD68}" destId="{0D5C6B23-E851-44FD-8A49-1F008D299E7C}" srcOrd="0" destOrd="0" presId="urn:microsoft.com/office/officeart/2005/8/layout/hierarchy1"/>
    <dgm:cxn modelId="{C53D8082-63DB-4918-AD64-47DC63BF99D3}" type="presParOf" srcId="{5D7306F1-E469-49CE-A992-DD1DEFDACD68}" destId="{58EC843E-E33D-43CA-91D0-BBB2A0071748}" srcOrd="1" destOrd="0" presId="urn:microsoft.com/office/officeart/2005/8/layout/hierarchy1"/>
    <dgm:cxn modelId="{DB01F52A-80BF-4789-82E7-88729906E87F}" type="presParOf" srcId="{EA29031A-EB6B-429A-A137-3262943202C1}" destId="{47D95553-F352-476C-A0FB-3837090DAD98}" srcOrd="1" destOrd="0" presId="urn:microsoft.com/office/officeart/2005/8/layout/hierarchy1"/>
    <dgm:cxn modelId="{C451795A-C480-4A51-829D-02AB332883B1}" type="presParOf" srcId="{51FEB930-B193-4A27-807C-DB66363F5C85}" destId="{C011025B-B2A1-4598-8C21-1BCE50D4739F}" srcOrd="2" destOrd="0" presId="urn:microsoft.com/office/officeart/2005/8/layout/hierarchy1"/>
    <dgm:cxn modelId="{DEFE5788-3351-4ED1-98B4-DB1910077884}" type="presParOf" srcId="{51FEB930-B193-4A27-807C-DB66363F5C85}" destId="{E56C2C62-45C6-460C-B41E-EC342DEF0785}" srcOrd="3" destOrd="0" presId="urn:microsoft.com/office/officeart/2005/8/layout/hierarchy1"/>
    <dgm:cxn modelId="{70B63472-8870-4C76-9F71-1891EC46864D}" type="presParOf" srcId="{E56C2C62-45C6-460C-B41E-EC342DEF0785}" destId="{9A4C0345-BB11-453F-9987-3DD835C58B8E}" srcOrd="0" destOrd="0" presId="urn:microsoft.com/office/officeart/2005/8/layout/hierarchy1"/>
    <dgm:cxn modelId="{FC41A8D5-53E0-4FFF-87C2-935B1619FFFB}" type="presParOf" srcId="{9A4C0345-BB11-453F-9987-3DD835C58B8E}" destId="{B8209704-6B55-4680-AAB7-70C6D776AB40}" srcOrd="0" destOrd="0" presId="urn:microsoft.com/office/officeart/2005/8/layout/hierarchy1"/>
    <dgm:cxn modelId="{66571BD2-C643-412A-888E-9649C8CD75B5}" type="presParOf" srcId="{9A4C0345-BB11-453F-9987-3DD835C58B8E}" destId="{DFD51D4B-0998-48F3-BF0A-CF94E4D61011}" srcOrd="1" destOrd="0" presId="urn:microsoft.com/office/officeart/2005/8/layout/hierarchy1"/>
    <dgm:cxn modelId="{486DCCA2-ADAD-4732-8C0C-E3D90DE4EE85}" type="presParOf" srcId="{E56C2C62-45C6-460C-B41E-EC342DEF0785}" destId="{70374223-DDEE-406F-B2BF-5B9E1EFE1B4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11025B-B2A1-4598-8C21-1BCE50D4739F}">
      <dsp:nvSpPr>
        <dsp:cNvPr id="0" name=""/>
        <dsp:cNvSpPr/>
      </dsp:nvSpPr>
      <dsp:spPr>
        <a:xfrm>
          <a:off x="4121848" y="1450497"/>
          <a:ext cx="2439997" cy="3062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08"/>
              </a:lnTo>
              <a:lnTo>
                <a:pt x="2439997" y="133008"/>
              </a:lnTo>
              <a:lnTo>
                <a:pt x="2439997" y="30621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0A6796-7A80-440F-88F5-AEA8E1ED27AB}">
      <dsp:nvSpPr>
        <dsp:cNvPr id="0" name=""/>
        <dsp:cNvSpPr/>
      </dsp:nvSpPr>
      <dsp:spPr>
        <a:xfrm>
          <a:off x="1449274" y="2799985"/>
          <a:ext cx="3528393" cy="5409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7699"/>
              </a:lnTo>
              <a:lnTo>
                <a:pt x="3528393" y="367699"/>
              </a:lnTo>
              <a:lnTo>
                <a:pt x="3528393" y="540910"/>
              </a:lnTo>
            </a:path>
          </a:pathLst>
        </a:custGeom>
        <a:noFill/>
        <a:ln w="25400" cap="flat" cmpd="sng" algn="ctr">
          <a:noFill/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EEF4CC-EF57-4FC4-BF6C-882BD5149EB7}">
      <dsp:nvSpPr>
        <dsp:cNvPr id="0" name=""/>
        <dsp:cNvSpPr/>
      </dsp:nvSpPr>
      <dsp:spPr>
        <a:xfrm>
          <a:off x="1449274" y="2799985"/>
          <a:ext cx="800359" cy="487565"/>
        </a:xfrm>
        <a:prstGeom prst="flowChartAlternateProcess">
          <a:avLst/>
        </a:prstGeom>
        <a:noFill/>
        <a:ln w="25400" cap="flat" cmpd="sng" algn="ctr">
          <a:noFill/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FD6D19-5828-4CA4-B275-DDC160D1BC81}">
      <dsp:nvSpPr>
        <dsp:cNvPr id="0" name=""/>
        <dsp:cNvSpPr/>
      </dsp:nvSpPr>
      <dsp:spPr>
        <a:xfrm>
          <a:off x="1449274" y="1450497"/>
          <a:ext cx="2672574" cy="162201"/>
        </a:xfrm>
        <a:custGeom>
          <a:avLst/>
          <a:gdLst/>
          <a:ahLst/>
          <a:cxnLst/>
          <a:rect l="0" t="0" r="0" b="0"/>
          <a:pathLst>
            <a:path>
              <a:moveTo>
                <a:pt x="2672574" y="0"/>
              </a:moveTo>
              <a:lnTo>
                <a:pt x="0" y="0"/>
              </a:lnTo>
              <a:lnTo>
                <a:pt x="0" y="16220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B4A5AE-7BEE-4A82-B792-D1A24D419C07}">
      <dsp:nvSpPr>
        <dsp:cNvPr id="0" name=""/>
        <dsp:cNvSpPr/>
      </dsp:nvSpPr>
      <dsp:spPr>
        <a:xfrm>
          <a:off x="3186977" y="263210"/>
          <a:ext cx="1869742" cy="11872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EB2982-9256-498D-9F88-4395A30FC8E6}">
      <dsp:nvSpPr>
        <dsp:cNvPr id="0" name=""/>
        <dsp:cNvSpPr/>
      </dsp:nvSpPr>
      <dsp:spPr>
        <a:xfrm>
          <a:off x="3394726" y="460572"/>
          <a:ext cx="1869742" cy="1187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i="1" kern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Подвижные</a:t>
          </a:r>
          <a:r>
            <a:rPr lang="ru-RU" sz="2400" b="0" i="1" kern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0" i="1" kern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игры</a:t>
          </a:r>
          <a:endParaRPr lang="ru-RU" sz="2400" b="0" i="1" kern="1200" dirty="0">
            <a:solidFill>
              <a:srgbClr val="FF0000"/>
            </a:solidFill>
          </a:endParaRPr>
        </a:p>
      </dsp:txBody>
      <dsp:txXfrm>
        <a:off x="3429500" y="495346"/>
        <a:ext cx="1800194" cy="1117738"/>
      </dsp:txXfrm>
    </dsp:sp>
    <dsp:sp modelId="{5296BB89-80BB-41AB-A01F-160F8A125C93}">
      <dsp:nvSpPr>
        <dsp:cNvPr id="0" name=""/>
        <dsp:cNvSpPr/>
      </dsp:nvSpPr>
      <dsp:spPr>
        <a:xfrm>
          <a:off x="514402" y="1612698"/>
          <a:ext cx="1869742" cy="11872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C131F91-021E-4AA3-8AAE-6EDFC89177AE}">
      <dsp:nvSpPr>
        <dsp:cNvPr id="0" name=""/>
        <dsp:cNvSpPr/>
      </dsp:nvSpPr>
      <dsp:spPr>
        <a:xfrm>
          <a:off x="722152" y="1810060"/>
          <a:ext cx="1869742" cy="1187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>
              <a:solidFill>
                <a:schemeClr val="tx1"/>
              </a:solidFill>
            </a:rPr>
            <a:t>Физическое развитие</a:t>
          </a:r>
        </a:p>
      </dsp:txBody>
      <dsp:txXfrm>
        <a:off x="756926" y="1844834"/>
        <a:ext cx="1800194" cy="1117738"/>
      </dsp:txXfrm>
    </dsp:sp>
    <dsp:sp modelId="{5CAEB667-0599-4EA1-BCDE-CE5C4200E2F9}">
      <dsp:nvSpPr>
        <dsp:cNvPr id="0" name=""/>
        <dsp:cNvSpPr/>
      </dsp:nvSpPr>
      <dsp:spPr>
        <a:xfrm>
          <a:off x="1314762" y="3287550"/>
          <a:ext cx="1869742" cy="11872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E136368-E200-453F-B186-AE4C7D74EEDE}">
      <dsp:nvSpPr>
        <dsp:cNvPr id="0" name=""/>
        <dsp:cNvSpPr/>
      </dsp:nvSpPr>
      <dsp:spPr>
        <a:xfrm>
          <a:off x="1522511" y="3484912"/>
          <a:ext cx="1869742" cy="1187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/>
            <a:t>Нравственное развитие</a:t>
          </a:r>
        </a:p>
      </dsp:txBody>
      <dsp:txXfrm>
        <a:off x="1557285" y="3519686"/>
        <a:ext cx="1800194" cy="1117738"/>
      </dsp:txXfrm>
    </dsp:sp>
    <dsp:sp modelId="{0D5C6B23-E851-44FD-8A49-1F008D299E7C}">
      <dsp:nvSpPr>
        <dsp:cNvPr id="0" name=""/>
        <dsp:cNvSpPr/>
      </dsp:nvSpPr>
      <dsp:spPr>
        <a:xfrm>
          <a:off x="4042796" y="3340895"/>
          <a:ext cx="1869742" cy="11872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8EC843E-E33D-43CA-91D0-BBB2A0071748}">
      <dsp:nvSpPr>
        <dsp:cNvPr id="0" name=""/>
        <dsp:cNvSpPr/>
      </dsp:nvSpPr>
      <dsp:spPr>
        <a:xfrm>
          <a:off x="4250545" y="3538257"/>
          <a:ext cx="1869742" cy="1187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/>
            <a:t>Эстетическое развитие</a:t>
          </a:r>
        </a:p>
      </dsp:txBody>
      <dsp:txXfrm>
        <a:off x="4285319" y="3573031"/>
        <a:ext cx="1800194" cy="1117738"/>
      </dsp:txXfrm>
    </dsp:sp>
    <dsp:sp modelId="{B8209704-6B55-4680-AAB7-70C6D776AB40}">
      <dsp:nvSpPr>
        <dsp:cNvPr id="0" name=""/>
        <dsp:cNvSpPr/>
      </dsp:nvSpPr>
      <dsp:spPr>
        <a:xfrm>
          <a:off x="5626975" y="1756716"/>
          <a:ext cx="1869742" cy="11872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FD51D4B-0998-48F3-BF0A-CF94E4D61011}">
      <dsp:nvSpPr>
        <dsp:cNvPr id="0" name=""/>
        <dsp:cNvSpPr/>
      </dsp:nvSpPr>
      <dsp:spPr>
        <a:xfrm>
          <a:off x="5834724" y="1954078"/>
          <a:ext cx="1869742" cy="1187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/>
            <a:t>Умственное развитие</a:t>
          </a:r>
        </a:p>
      </dsp:txBody>
      <dsp:txXfrm>
        <a:off x="5869498" y="1988852"/>
        <a:ext cx="1800194" cy="11177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17.01.2024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17.01.2024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17.01.2024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17.01.2024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17.01.2024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17.01.2024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285852" y="3357562"/>
            <a:ext cx="7358063" cy="1470025"/>
          </a:xfrm>
        </p:spPr>
        <p:txBody>
          <a:bodyPr/>
          <a:lstStyle/>
          <a:p>
            <a:r>
              <a:rPr lang="ru-RU" sz="28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«Роль подвижных игр в развитии двигательной активности детей дошкольного возраста»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5151775"/>
            <a:ext cx="60722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Georgia"/>
              </a:rPr>
              <a:t>Автор: Смирнова Елена Алексеевна, инструктор ФИЗО, МАДОУ д/с 151 города Тюмени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xmlns="" id="{5D6AB468-11F5-4638-9ED8-07960266C5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56" y="116632"/>
            <a:ext cx="3888432" cy="1368152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43810C3-7265-47F6-97CF-0B94F6E39D83}"/>
              </a:ext>
            </a:extLst>
          </p:cNvPr>
          <p:cNvSpPr/>
          <p:nvPr/>
        </p:nvSpPr>
        <p:spPr>
          <a:xfrm>
            <a:off x="683568" y="2780928"/>
            <a:ext cx="77768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Подвижные игры, как основная двигательная деятельность детей   дошкольного возраста, планируется воспитателем в различное время дня и в любое время года, в соответствии с режимом каждой возрастной группы.</a:t>
            </a:r>
          </a:p>
          <a:p>
            <a:pPr algn="just"/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Подвижные игры и физические упражнения на прогулке являются формой ежедневной работы дошкольного учреждения по физическому воспитанию.   На прогулке длительность игр и упражнений составляет 10-12 минут, если в этот день планируется физкультурное занятие, 30-40 минут в остальные дни. Вечером подвижным играм и физическим упражнениям необходимо отводить 10-15 минут. </a:t>
            </a:r>
          </a:p>
          <a:p>
            <a:pPr algn="just"/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Эта форма работы открывает широкие возможности для физического совершенствования детей, укрепления их здоровья и закаливания.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11983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BC978B7-D981-42CD-A4F2-E40EE0BB5420}"/>
              </a:ext>
            </a:extLst>
          </p:cNvPr>
          <p:cNvSpPr/>
          <p:nvPr/>
        </p:nvSpPr>
        <p:spPr>
          <a:xfrm>
            <a:off x="899592" y="3284984"/>
            <a:ext cx="7344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>
                <a:latin typeface="+mn-lt"/>
              </a:rPr>
              <a:t>Подвижные  игры    важны для физического воспитания дошкольников, способствуют их гармоническому развитию, удовлетворяют потребность детей  в движении, способствуют обогащению их двигательного опыта. </a:t>
            </a:r>
          </a:p>
        </p:txBody>
      </p:sp>
    </p:spTree>
    <p:extLst>
      <p:ext uri="{BB962C8B-B14F-4D97-AF65-F5344CB8AC3E}">
        <p14:creationId xmlns:p14="http://schemas.microsoft.com/office/powerpoint/2010/main" val="944521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91EC92C-A072-4588-9714-C1D6156C6E87}"/>
              </a:ext>
            </a:extLst>
          </p:cNvPr>
          <p:cNvSpPr/>
          <p:nvPr/>
        </p:nvSpPr>
        <p:spPr>
          <a:xfrm>
            <a:off x="2286000" y="2828836"/>
            <a:ext cx="45902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Нет в мире детей, которые бы не играли. Игра для них – жизненная потребность, средство всестороннего 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2918926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404664"/>
            <a:ext cx="8892480" cy="5030019"/>
          </a:xfrm>
        </p:spPr>
        <p:txBody>
          <a:bodyPr/>
          <a:lstStyle/>
          <a:p>
            <a:pPr algn="just">
              <a:buNone/>
            </a:pPr>
            <a:r>
              <a:rPr 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</a:t>
            </a:r>
            <a:r>
              <a:rPr lang="ru-RU" sz="3600" b="1" i="1" dirty="0">
                <a:solidFill>
                  <a:schemeClr val="accent2"/>
                </a:solidFill>
              </a:rPr>
              <a:t/>
            </a:r>
            <a:br>
              <a:rPr lang="ru-RU" sz="3600" b="1" i="1" dirty="0">
                <a:solidFill>
                  <a:schemeClr val="accent2"/>
                </a:solidFill>
              </a:rPr>
            </a:br>
            <a:r>
              <a:rPr lang="ru-RU" sz="3600" b="1" i="1" dirty="0">
                <a:solidFill>
                  <a:schemeClr val="accent2"/>
                </a:solidFill>
              </a:rPr>
              <a:t>                                  </a:t>
            </a:r>
          </a:p>
          <a:p>
            <a:pPr>
              <a:buNone/>
            </a:pPr>
            <a:r>
              <a:rPr lang="ru-RU" sz="3600" b="1" i="1" dirty="0">
                <a:solidFill>
                  <a:schemeClr val="accent2"/>
                </a:solidFill>
              </a:rPr>
              <a:t>                                   </a:t>
            </a:r>
            <a:r>
              <a:rPr lang="ru-RU" b="1" dirty="0"/>
              <a:t>    </a:t>
            </a:r>
          </a:p>
          <a:p>
            <a:pPr algn="ctr">
              <a:buNone/>
            </a:pPr>
            <a:r>
              <a:rPr lang="ru-RU" b="1" i="1" dirty="0"/>
              <a:t>        </a:t>
            </a:r>
            <a:endParaRPr lang="ru-RU" dirty="0"/>
          </a:p>
        </p:txBody>
      </p:sp>
      <p:pic>
        <p:nvPicPr>
          <p:cNvPr id="4" name="Picture 8" descr="C:\Users\Марат\Desktop\c9ae643d51ed63fc73c43ddee9c3e7f5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3568" y="1628800"/>
            <a:ext cx="1656184" cy="1693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857375"/>
            <a:ext cx="9074150" cy="5000625"/>
          </a:xfrm>
        </p:spPr>
        <p:txBody>
          <a:bodyPr/>
          <a:lstStyle/>
          <a:p>
            <a:pPr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      Проблема физического развития подрастающего поколения сегодня рассматривается в качестве одной из приоритетных социально-педагогических задач. Отличное здоровье, крепкое и закалённое тело, сильная воля, формируемые в процессе занятий физической культурой и спортом, являются хорошей основой для интеллектуального и умственного развития ребёнка. </a:t>
            </a:r>
          </a:p>
          <a:p>
            <a:pPr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        Замечено, что дети, имеющие большой объем двигательной активности в режиме дня, характеризуются средним и высоким уровнем физического развития, адекватными показателями функционального состояния ЦНС, экономичной работой сердечно-сосудистой и дыхательной систем, более высокими адаптационными возможностями организма, низкой подверженностью простудным заболеваниям.</a:t>
            </a:r>
          </a:p>
          <a:p>
            <a:pPr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        В дошкольном детстве происходит формирование разных по структуре и характеру основных движений. Это такие движения, как ходьба, бег, подпрыгивание, перепрыгивание, ползание, которые не только широко применяются детьми в самостоятельной деятельности, в творческих играх, но являются неотъемлемым элементом содержания организованных подвижных игр, начиная с самого раннего возраста. </a:t>
            </a:r>
          </a:p>
          <a:p>
            <a:pPr algn="just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526B0A5-A108-4850-93A5-D23E83ACFD85}"/>
              </a:ext>
            </a:extLst>
          </p:cNvPr>
          <p:cNvSpPr/>
          <p:nvPr/>
        </p:nvSpPr>
        <p:spPr>
          <a:xfrm>
            <a:off x="755576" y="2996952"/>
            <a:ext cx="7848872" cy="1889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75"/>
              </a:spcAft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algn="ctr">
              <a:lnSpc>
                <a:spcPct val="107000"/>
              </a:lnSpc>
              <a:spcAft>
                <a:spcPts val="75"/>
              </a:spcAft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7000"/>
              </a:lnSpc>
              <a:spcAft>
                <a:spcPts val="75"/>
              </a:spcAf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РАЗВИВАТЬ ДВИГАТЕЛЬНЫЕ  СПОСОБНОСТИ ДОШКОЛЬНИКОВ ЧЕРЕЗ ОРГАНИЗАЦИЮ  ОПТИМАЛЬНОГО ДВИГАТЕЛЬНОГО  РЕЖИМА, СПОСОБСТВУЮЩЕГО  УДОВЛЕТВОРЕНИЮ  ЕСТЕСТВЕННОЙ </a:t>
            </a:r>
          </a:p>
          <a:p>
            <a:pPr algn="ctr">
              <a:lnSpc>
                <a:spcPct val="107000"/>
              </a:lnSpc>
              <a:spcAft>
                <a:spcPts val="75"/>
              </a:spcAf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ПОТРЕБНОСТИ  КАЖДОГО РЕБЁНКА В ДВИЖЕНИИ</a:t>
            </a:r>
          </a:p>
        </p:txBody>
      </p:sp>
    </p:spTree>
    <p:extLst>
      <p:ext uri="{BB962C8B-B14F-4D97-AF65-F5344CB8AC3E}">
        <p14:creationId xmlns:p14="http://schemas.microsoft.com/office/powerpoint/2010/main" val="1570649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4AAA7EC-3B4A-4F19-94DB-048466D74740}"/>
              </a:ext>
            </a:extLst>
          </p:cNvPr>
          <p:cNvSpPr/>
          <p:nvPr/>
        </p:nvSpPr>
        <p:spPr>
          <a:xfrm>
            <a:off x="503548" y="2348880"/>
            <a:ext cx="8136904" cy="396268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ct val="107000"/>
              </a:lnSpc>
              <a:spcAft>
                <a:spcPts val="75"/>
              </a:spcAft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algn="ctr">
              <a:lnSpc>
                <a:spcPct val="107000"/>
              </a:lnSpc>
              <a:spcAft>
                <a:spcPts val="75"/>
              </a:spcAft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75"/>
              </a:spcAft>
              <a:buFont typeface="Arial" panose="020B0604020202020204" pitchFamily="34" charset="0"/>
              <a:buChar char="•"/>
            </a:pPr>
            <a:r>
              <a:rPr lang="ru-RU" sz="1600" kern="0" dirty="0">
                <a:latin typeface="initial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ОРГАНИЗОВАТЬ   УСЛОВИЯ   ДЛЯ   РЕАЛИЗАЦИИ   </a:t>
            </a:r>
          </a:p>
          <a:p>
            <a:pPr algn="ctr">
              <a:lnSpc>
                <a:spcPct val="107000"/>
              </a:lnSpc>
              <a:spcAft>
                <a:spcPts val="75"/>
              </a:spcAf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ОПТИМАЛЬНОЙ   ДВИГАТЕЛЬНОЙ   НАГРУЗКИ    КАЖДОГО   РЕБЁНКА   </a:t>
            </a:r>
          </a:p>
          <a:p>
            <a:pPr algn="ctr">
              <a:lnSpc>
                <a:spcPct val="107000"/>
              </a:lnSpc>
              <a:spcAft>
                <a:spcPts val="75"/>
              </a:spcAf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УЧЁТОМ  ЕГО  ДВИГАТЕЛЬНЫХ  ПОТРЕБНОСТЕЙ  И  ВОЗМОЖНОСТЕЙ ;</a:t>
            </a:r>
          </a:p>
          <a:p>
            <a:pPr>
              <a:lnSpc>
                <a:spcPct val="107000"/>
              </a:lnSpc>
              <a:spcAft>
                <a:spcPts val="75"/>
              </a:spcAft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 algn="ctr">
              <a:lnSpc>
                <a:spcPct val="107000"/>
              </a:lnSpc>
              <a:spcAft>
                <a:spcPts val="75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СОЗДАТЬ   КАРТОТЕКУ,  КЛАССИФИЦИРУЮЩУЮ   ПОДВИЖНЫЕ   ИГРЫ   </a:t>
            </a:r>
          </a:p>
          <a:p>
            <a:pPr algn="ctr">
              <a:lnSpc>
                <a:spcPct val="107000"/>
              </a:lnSpc>
              <a:spcAft>
                <a:spcPts val="75"/>
              </a:spcAf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СООТВЕТСТВИИ С ВОЗРАСТНЫМИ   ОСОБЕННОСТЯМИ   ВОСПИТАННИКОВ ;   </a:t>
            </a:r>
          </a:p>
          <a:p>
            <a:pPr marL="285750" indent="-285750" algn="just">
              <a:lnSpc>
                <a:spcPct val="107000"/>
              </a:lnSpc>
              <a:spcAft>
                <a:spcPts val="75"/>
              </a:spcAft>
              <a:buFont typeface="Arial" panose="020B0604020202020204" pitchFamily="34" charset="0"/>
              <a:buChar char="•"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75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НАУЧИТЬ   ДЕТЕЙ   САМОСТОЯТЕЛЬНО   ВЫБИРАТЬ   </a:t>
            </a:r>
          </a:p>
          <a:p>
            <a:pPr algn="ctr">
              <a:lnSpc>
                <a:spcPct val="107000"/>
              </a:lnSpc>
              <a:spcAft>
                <a:spcPts val="75"/>
              </a:spcAf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  ВЫПОЛНЯТЬ   ПОДВИЖНЫ Е   ИГРЫ ; </a:t>
            </a:r>
          </a:p>
          <a:p>
            <a:pPr algn="ctr">
              <a:lnSpc>
                <a:spcPct val="107000"/>
              </a:lnSpc>
              <a:spcAft>
                <a:spcPts val="75"/>
              </a:spcAft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ctr">
              <a:lnSpc>
                <a:spcPct val="107000"/>
              </a:lnSpc>
              <a:spcAft>
                <a:spcPts val="75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ПРИВЛЕЧЬ   РОДИТЕЛЕЙ   К   СОЗДАНИЮ   АТРИБУТОВ   </a:t>
            </a:r>
          </a:p>
          <a:p>
            <a:pPr algn="ctr">
              <a:lnSpc>
                <a:spcPct val="107000"/>
              </a:lnSpc>
              <a:spcAft>
                <a:spcPts val="75"/>
              </a:spcAf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ДЛЯ   ПОДВИЖНЫХ   ИГР   И   ИХ   УЧАСТИЮ   В   НИХ .</a:t>
            </a:r>
          </a:p>
        </p:txBody>
      </p:sp>
    </p:spTree>
    <p:extLst>
      <p:ext uri="{BB962C8B-B14F-4D97-AF65-F5344CB8AC3E}">
        <p14:creationId xmlns:p14="http://schemas.microsoft.com/office/powerpoint/2010/main" val="2396265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4294967295"/>
          </p:nvPr>
        </p:nvSpPr>
        <p:spPr>
          <a:xfrm>
            <a:off x="683568" y="2348880"/>
            <a:ext cx="7992888" cy="4392488"/>
          </a:xfrm>
        </p:spPr>
        <p:txBody>
          <a:bodyPr/>
          <a:lstStyle/>
          <a:p>
            <a:pPr algn="just">
              <a:buNone/>
            </a:pPr>
            <a:r>
              <a:rPr lang="ru-RU" sz="2400" i="1" dirty="0"/>
              <a:t>          </a:t>
            </a:r>
            <a:r>
              <a:rPr lang="ru-RU" sz="28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По определению П. Лесгафта, подвижная игра является упражнением, посредством которого ребенок готовится к жизни. </a:t>
            </a:r>
          </a:p>
          <a:p>
            <a:pPr algn="just">
              <a:buNone/>
            </a:pPr>
            <a:r>
              <a:rPr lang="ru-RU" sz="28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          Увлекательное содержание, эмоциональная насыщенность игры побуждают ребенка к определенным умственным и физическим усилиям.</a:t>
            </a:r>
          </a:p>
          <a:p>
            <a:pPr algn="just">
              <a:buNone/>
            </a:pPr>
            <a:r>
              <a:rPr lang="ru-RU" sz="4000" b="1" i="1" dirty="0"/>
              <a:t/>
            </a:r>
            <a:br>
              <a:rPr lang="ru-RU" sz="4000" b="1" i="1" dirty="0"/>
            </a:br>
            <a:endParaRPr lang="ru-RU" sz="40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932652" y="5795972"/>
            <a:ext cx="828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4294967295"/>
          </p:nvPr>
        </p:nvGraphicFramePr>
        <p:xfrm>
          <a:off x="611560" y="1628800"/>
          <a:ext cx="8229600" cy="4852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8" name="Прямая со стрелкой 7"/>
          <p:cNvCxnSpPr/>
          <p:nvPr/>
        </p:nvCxnSpPr>
        <p:spPr>
          <a:xfrm flipH="1">
            <a:off x="3347864" y="3284984"/>
            <a:ext cx="720080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860032" y="3284984"/>
            <a:ext cx="576064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1E534B2-183C-4AED-9FAA-D796969AA0A1}"/>
              </a:ext>
            </a:extLst>
          </p:cNvPr>
          <p:cNvSpPr/>
          <p:nvPr/>
        </p:nvSpPr>
        <p:spPr>
          <a:xfrm>
            <a:off x="899592" y="2132856"/>
            <a:ext cx="7560840" cy="2778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75"/>
              </a:spcAft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Методика обучения  подвижным играм </a:t>
            </a:r>
          </a:p>
          <a:p>
            <a:pPr algn="ctr">
              <a:lnSpc>
                <a:spcPct val="107000"/>
              </a:lnSpc>
              <a:spcAft>
                <a:spcPts val="75"/>
              </a:spcAft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7000"/>
              </a:lnSpc>
              <a:spcAft>
                <a:spcPts val="75"/>
              </a:spcAft>
            </a:pPr>
            <a:r>
              <a:rPr lang="ru-RU" dirty="0"/>
              <a:t>При проведении  подвижной игры создаются неограниченные возможности использования разнообразных методов, направленных на формирование личности ребенка. В процессе игры происходит не только упражнение в уже имеющихся двигательных навыках, их закрепление и совершенствование, но и формирование качеств личности.</a:t>
            </a:r>
          </a:p>
          <a:p>
            <a:pPr algn="just">
              <a:lnSpc>
                <a:spcPct val="107000"/>
              </a:lnSpc>
              <a:spcAft>
                <a:spcPts val="75"/>
              </a:spcAft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420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CAC279C-6BF7-4908-B230-A36805439CBD}"/>
              </a:ext>
            </a:extLst>
          </p:cNvPr>
          <p:cNvSpPr/>
          <p:nvPr/>
        </p:nvSpPr>
        <p:spPr>
          <a:xfrm>
            <a:off x="179512" y="2420888"/>
            <a:ext cx="8568952" cy="4207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 проведении игры выделяются следующие алгоритмы методики: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Подготовка к игре: выбор места, подбор оборудования, инвентаря, атрибутов, разметка площадки и т. д.;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Сбор на игру можно объявить зазывалочкой;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Объяснение игры должно быть коротким, понятным, интересным, эмоциональным с учётом возраста детей, их подготовленности к игре;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Распределение ролей имеет важное значение для создания интереса и игре;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В ходе игры необходимо обеспечить выполнение правил, физическую нагрузку, моторную плотность, усвоение движений;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Окончание игры должно предусматривать подведение итогов, в основном по выполнению правил;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106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3D03710-1074-4DA5-833F-4C065D4DB2C4}"/>
              </a:ext>
            </a:extLst>
          </p:cNvPr>
          <p:cNvSpPr/>
          <p:nvPr/>
        </p:nvSpPr>
        <p:spPr>
          <a:xfrm>
            <a:off x="539552" y="2690336"/>
            <a:ext cx="7992888" cy="403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75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Значение подвижных игр:</a:t>
            </a:r>
          </a:p>
          <a:p>
            <a:pPr algn="ctr">
              <a:lnSpc>
                <a:spcPct val="107000"/>
              </a:lnSpc>
              <a:spcAft>
                <a:spcPts val="75"/>
              </a:spcAft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6286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Активизирует дыхание, кровообращение, обменные процессы; </a:t>
            </a:r>
          </a:p>
          <a:p>
            <a:pPr marL="6286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Совершенствует движения, развивает их координацию; </a:t>
            </a:r>
          </a:p>
          <a:p>
            <a:pPr marL="6286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Формирует быстроту, силу, ловкость, выносливость; </a:t>
            </a:r>
          </a:p>
          <a:p>
            <a:pPr marL="6286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Учит детей действовать в соответствии с правилами, осознанно действовать в изменяющейся игровой ситуации; </a:t>
            </a:r>
          </a:p>
          <a:p>
            <a:pPr marL="6286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Учит действовать в коллективе, подчиняться общим требованиям; </a:t>
            </a:r>
          </a:p>
          <a:p>
            <a:pPr marL="6286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Формирует личностные качества (честность, справедливость, дисциплинированность); </a:t>
            </a:r>
          </a:p>
          <a:p>
            <a:pPr marL="6286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Учит  дружить, сопереживать, помогать друг другу; </a:t>
            </a:r>
          </a:p>
          <a:p>
            <a:pPr marL="6286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Развивает чувство ритма, способствует овладению пространственной терминологией.</a:t>
            </a:r>
          </a:p>
          <a:p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455377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</TotalTime>
  <Words>549</Words>
  <Application>Microsoft Office PowerPoint</Application>
  <PresentationFormat>Экран (4:3)</PresentationFormat>
  <Paragraphs>62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Georgia</vt:lpstr>
      <vt:lpstr>initial</vt:lpstr>
      <vt:lpstr>Times New Roman</vt:lpstr>
      <vt:lpstr>Шаблон 2</vt:lpstr>
      <vt:lpstr>«Роль подвижных игр в развитии двигательной активности детей дошкольного возраста»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«Роль подвижных игр в развитии двигательной активности у детей дошкольного возраста»</dc:title>
  <dc:creator>Анна</dc:creator>
  <cp:lastModifiedBy>Учетная запись Майкрософт</cp:lastModifiedBy>
  <cp:revision>65</cp:revision>
  <dcterms:created xsi:type="dcterms:W3CDTF">2015-05-13T11:38:31Z</dcterms:created>
  <dcterms:modified xsi:type="dcterms:W3CDTF">2024-01-17T03:50:55Z</dcterms:modified>
</cp:coreProperties>
</file>